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295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9" r:id="rId15"/>
    <p:sldId id="310" r:id="rId16"/>
    <p:sldId id="311" r:id="rId17"/>
    <p:sldId id="312" r:id="rId18"/>
  </p:sldIdLst>
  <p:sldSz cx="24155400" cy="13716000"/>
  <p:notesSz cx="6858000" cy="9144000"/>
  <p:defaultTextStyle>
    <a:defPPr>
      <a:defRPr lang="en-US"/>
    </a:defPPr>
    <a:lvl1pPr marL="0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2610" autoAdjust="0"/>
  </p:normalViewPr>
  <p:slideViewPr>
    <p:cSldViewPr snapToGrid="0">
      <p:cViewPr varScale="1">
        <p:scale>
          <a:sx n="38" d="100"/>
          <a:sy n="38" d="100"/>
        </p:scale>
        <p:origin x="4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6A31-29C0-4224-8B2F-194AE0CD4809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F7F0-7B94-4A49-B514-29C6BCC1CE4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425" y="2244726"/>
            <a:ext cx="18116550" cy="4775200"/>
          </a:xfrm>
        </p:spPr>
        <p:txBody>
          <a:bodyPr anchor="b"/>
          <a:lstStyle>
            <a:lvl1pPr algn="ctr"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425" y="7204076"/>
            <a:ext cx="1811655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850" indent="0" algn="ctr">
              <a:buNone/>
              <a:defRPr sz="3963"/>
            </a:lvl2pPr>
            <a:lvl3pPr marL="1811701" indent="0" algn="ctr">
              <a:buNone/>
              <a:defRPr sz="3566"/>
            </a:lvl3pPr>
            <a:lvl4pPr marL="2717551" indent="0" algn="ctr">
              <a:buNone/>
              <a:defRPr sz="3170"/>
            </a:lvl4pPr>
            <a:lvl5pPr marL="3623401" indent="0" algn="ctr">
              <a:buNone/>
              <a:defRPr sz="3170"/>
            </a:lvl5pPr>
            <a:lvl6pPr marL="4529252" indent="0" algn="ctr">
              <a:buNone/>
              <a:defRPr sz="3170"/>
            </a:lvl6pPr>
            <a:lvl7pPr marL="5435102" indent="0" algn="ctr">
              <a:buNone/>
              <a:defRPr sz="3170"/>
            </a:lvl7pPr>
            <a:lvl8pPr marL="6340953" indent="0" algn="ctr">
              <a:buNone/>
              <a:defRPr sz="3170"/>
            </a:lvl8pPr>
            <a:lvl9pPr marL="7246803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09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2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103" y="3419477"/>
            <a:ext cx="20834033" cy="5705474"/>
          </a:xfrm>
        </p:spPr>
        <p:txBody>
          <a:bodyPr anchor="b"/>
          <a:lstStyle>
            <a:lvl1pPr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8103" y="9178927"/>
            <a:ext cx="20834033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850" indent="0">
              <a:buNone/>
              <a:defRPr sz="3963">
                <a:solidFill>
                  <a:schemeClr val="tx1">
                    <a:tint val="75000"/>
                  </a:schemeClr>
                </a:solidFill>
              </a:defRPr>
            </a:lvl2pPr>
            <a:lvl3pPr marL="1811701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55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40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925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510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95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80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684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8671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0" y="730251"/>
            <a:ext cx="20834033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831" y="3362326"/>
            <a:ext cx="10218865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831" y="5010150"/>
            <a:ext cx="10218865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8671" y="3362326"/>
            <a:ext cx="10269191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8671" y="5010150"/>
            <a:ext cx="10269191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9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9191" y="1974851"/>
            <a:ext cx="12228671" cy="9747250"/>
          </a:xfrm>
        </p:spPr>
        <p:txBody>
          <a:bodyPr/>
          <a:lstStyle>
            <a:lvl1pPr>
              <a:defRPr sz="6340"/>
            </a:lvl1pPr>
            <a:lvl2pPr>
              <a:defRPr sz="5548"/>
            </a:lvl2pPr>
            <a:lvl3pPr>
              <a:defRPr sz="4755"/>
            </a:lvl3pPr>
            <a:lvl4pPr>
              <a:defRPr sz="3963"/>
            </a:lvl4pPr>
            <a:lvl5pPr>
              <a:defRPr sz="3963"/>
            </a:lvl5pPr>
            <a:lvl6pPr>
              <a:defRPr sz="3963"/>
            </a:lvl6pPr>
            <a:lvl7pPr>
              <a:defRPr sz="3963"/>
            </a:lvl7pPr>
            <a:lvl8pPr>
              <a:defRPr sz="3963"/>
            </a:lvl8pPr>
            <a:lvl9pPr>
              <a:defRPr sz="3963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2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9191" y="1974851"/>
            <a:ext cx="12228671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850" indent="0">
              <a:buNone/>
              <a:defRPr sz="5548"/>
            </a:lvl2pPr>
            <a:lvl3pPr marL="1811701" indent="0">
              <a:buNone/>
              <a:defRPr sz="4755"/>
            </a:lvl3pPr>
            <a:lvl4pPr marL="2717551" indent="0">
              <a:buNone/>
              <a:defRPr sz="3963"/>
            </a:lvl4pPr>
            <a:lvl5pPr marL="3623401" indent="0">
              <a:buNone/>
              <a:defRPr sz="3963"/>
            </a:lvl5pPr>
            <a:lvl6pPr marL="4529252" indent="0">
              <a:buNone/>
              <a:defRPr sz="3963"/>
            </a:lvl6pPr>
            <a:lvl7pPr marL="5435102" indent="0">
              <a:buNone/>
              <a:defRPr sz="3963"/>
            </a:lvl7pPr>
            <a:lvl8pPr marL="6340953" indent="0">
              <a:buNone/>
              <a:defRPr sz="3963"/>
            </a:lvl8pPr>
            <a:lvl9pPr marL="7246803" indent="0">
              <a:buNone/>
              <a:defRPr sz="3963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0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6208" y="730250"/>
            <a:ext cx="5208508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684" y="730250"/>
            <a:ext cx="15323582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3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31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684" y="730251"/>
            <a:ext cx="2083403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684" y="3651250"/>
            <a:ext cx="2083403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684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476" y="12712701"/>
            <a:ext cx="815244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9751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701" rtl="0" eaLnBrk="1" latinLnBrk="0" hangingPunct="1">
        <a:lnSpc>
          <a:spcPct val="90000"/>
        </a:lnSpc>
        <a:spcBef>
          <a:spcPct val="0"/>
        </a:spcBef>
        <a:buNone/>
        <a:defRPr sz="87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925" indent="-452925" algn="l" defTabSz="1811701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87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62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3" kern="1200">
          <a:solidFill>
            <a:schemeClr val="tx1"/>
          </a:solidFill>
          <a:latin typeface="+mn-lt"/>
          <a:ea typeface="+mn-ea"/>
          <a:cs typeface="+mn-cs"/>
        </a:defRPr>
      </a:lvl3pPr>
      <a:lvl4pPr marL="31704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63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217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80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87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972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85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7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55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4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925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510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95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80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41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5400" b="1" dirty="0">
                <a:solidFill>
                  <a:srgbClr val="0070C0"/>
                </a:solidFill>
              </a:rPr>
              <a:t>Capítulo </a:t>
            </a:r>
            <a:r>
              <a:rPr lang="es-ES" sz="5400" b="1" dirty="0" smtClean="0">
                <a:solidFill>
                  <a:srgbClr val="0070C0"/>
                </a:solidFill>
              </a:rPr>
              <a:t>14 Subestaciones </a:t>
            </a:r>
            <a:r>
              <a:rPr lang="es-ES" sz="5400" b="1" dirty="0">
                <a:solidFill>
                  <a:srgbClr val="0070C0"/>
                </a:solidFill>
              </a:rPr>
              <a:t>con sistemas aislados por </a:t>
            </a:r>
            <a:r>
              <a:rPr lang="es-ES" sz="5400" b="1" dirty="0" smtClean="0">
                <a:solidFill>
                  <a:srgbClr val="0070C0"/>
                </a:solidFill>
              </a:rPr>
              <a:t>gas (</a:t>
            </a:r>
            <a:r>
              <a:rPr lang="es-ES" sz="5400" b="1" dirty="0">
                <a:solidFill>
                  <a:srgbClr val="0070C0"/>
                </a:solidFill>
              </a:rPr>
              <a:t>GIS)</a:t>
            </a:r>
          </a:p>
          <a:p>
            <a:pPr algn="just"/>
            <a:r>
              <a:rPr lang="es-ES" sz="2800" b="1" dirty="0"/>
              <a:t>14.1 </a:t>
            </a:r>
            <a:r>
              <a:rPr lang="es-ES" sz="2800" b="1" dirty="0" smtClean="0"/>
              <a:t>INTRODUCCIÓN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El sistema de aislación de gas (GIS) se ha utilizado desde </a:t>
            </a:r>
            <a:r>
              <a:rPr lang="es-ES" sz="2800" dirty="0" smtClean="0"/>
              <a:t>1960 y </a:t>
            </a:r>
            <a:r>
              <a:rPr lang="es-ES" sz="2800" dirty="0"/>
              <a:t>consta de tubos que contienen SF6 bajo una presión </a:t>
            </a:r>
            <a:r>
              <a:rPr lang="es-ES" sz="2800" dirty="0" smtClean="0"/>
              <a:t>de </a:t>
            </a:r>
            <a:r>
              <a:rPr lang="es-ES" sz="2800" dirty="0"/>
              <a:t>unos 6 bares. Este gas, bajo presión, proporciona una muy </a:t>
            </a:r>
            <a:r>
              <a:rPr lang="es-ES" sz="2800" dirty="0" smtClean="0"/>
              <a:t>buena </a:t>
            </a:r>
            <a:r>
              <a:rPr lang="es-ES" sz="2800" dirty="0"/>
              <a:t>aislación para sistemas de alta y extra alta tensión. </a:t>
            </a:r>
          </a:p>
          <a:p>
            <a:pPr algn="just"/>
            <a:r>
              <a:rPr lang="es-ES" sz="2800" dirty="0" smtClean="0"/>
              <a:t>La Figura </a:t>
            </a:r>
            <a:r>
              <a:rPr lang="es-ES" sz="2800" dirty="0"/>
              <a:t>14.1 muestra los componentes del sistema GIS</a:t>
            </a:r>
            <a:r>
              <a:rPr lang="es-ES" sz="2800" dirty="0" smtClean="0"/>
              <a:t>.</a:t>
            </a:r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Este </a:t>
            </a:r>
            <a:r>
              <a:rPr lang="es-ES" sz="2800" dirty="0" smtClean="0"/>
              <a:t>sistema puede </a:t>
            </a:r>
            <a:r>
              <a:rPr lang="es-ES" sz="2800" dirty="0"/>
              <a:t>ser un gabinete </a:t>
            </a:r>
            <a:r>
              <a:rPr lang="es-ES" sz="2800" dirty="0" smtClean="0"/>
              <a:t>trifásico simple, por </a:t>
            </a:r>
            <a:r>
              <a:rPr lang="es-ES" sz="2800" dirty="0" smtClean="0"/>
              <a:t>ejemplo </a:t>
            </a:r>
            <a:r>
              <a:rPr lang="es-ES" sz="2800" dirty="0"/>
              <a:t>en un sistema de alta tensión (66 </a:t>
            </a:r>
            <a:r>
              <a:rPr lang="es-ES" sz="2800" dirty="0" err="1"/>
              <a:t>kV</a:t>
            </a:r>
            <a:r>
              <a:rPr lang="es-ES" sz="2800" dirty="0"/>
              <a:t>) o un gabinete </a:t>
            </a:r>
            <a:r>
              <a:rPr lang="es-ES" sz="2800" dirty="0" smtClean="0"/>
              <a:t>monofásico </a:t>
            </a:r>
            <a:r>
              <a:rPr lang="es-ES" sz="2800" dirty="0"/>
              <a:t>separado</a:t>
            </a:r>
            <a:r>
              <a:rPr lang="es-ES" sz="2800" dirty="0" smtClean="0"/>
              <a:t>, por </a:t>
            </a:r>
            <a:r>
              <a:rPr lang="es-ES" sz="2800" dirty="0"/>
              <a:t>ejemplo en sistemas de tensión </a:t>
            </a:r>
            <a:r>
              <a:rPr lang="es-ES" sz="2800" dirty="0" smtClean="0"/>
              <a:t>extra </a:t>
            </a:r>
            <a:r>
              <a:rPr lang="es-ES" sz="2800" dirty="0"/>
              <a:t>alto (400 </a:t>
            </a:r>
            <a:r>
              <a:rPr lang="es-ES" sz="2800" dirty="0" err="1"/>
              <a:t>kV</a:t>
            </a:r>
            <a:r>
              <a:rPr lang="es-ES" sz="2800" dirty="0"/>
              <a:t> y 500 </a:t>
            </a:r>
            <a:r>
              <a:rPr lang="es-ES" sz="2800" dirty="0" err="1"/>
              <a:t>kV</a:t>
            </a:r>
            <a:r>
              <a:rPr lang="es-ES" sz="2800" dirty="0"/>
              <a:t>), visto en la Figura 14.2. Este </a:t>
            </a:r>
            <a:r>
              <a:rPr lang="es-ES" sz="2800" dirty="0" smtClean="0"/>
              <a:t>último </a:t>
            </a:r>
            <a:r>
              <a:rPr lang="es-ES" sz="2800" dirty="0"/>
              <a:t>sistema es más caro pero más seguro y mejor para el </a:t>
            </a:r>
          </a:p>
          <a:p>
            <a:pPr algn="just"/>
            <a:r>
              <a:rPr lang="es-ES" sz="2800" dirty="0"/>
              <a:t>mantenimiento</a:t>
            </a:r>
            <a:r>
              <a:rPr lang="es-ES" sz="2800" dirty="0" smtClean="0"/>
              <a:t>.</a:t>
            </a:r>
            <a:endParaRPr lang="es-ES" sz="2800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3800" y="2900459"/>
            <a:ext cx="14630400" cy="944394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81000" y="6538205"/>
            <a:ext cx="7975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FIGURA 14.1 Componentes del sistema con aislación de gas SF6</a:t>
            </a:r>
            <a:r>
              <a:rPr 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7309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14.2 Sistema de aislación de gas (GIS) de envolvente </a:t>
            </a:r>
            <a:r>
              <a:rPr lang="es-ES" sz="2800" b="1" dirty="0" smtClean="0"/>
              <a:t>trifásico </a:t>
            </a:r>
            <a:r>
              <a:rPr lang="es-ES" sz="2800" b="1" dirty="0"/>
              <a:t>y GIS de envolvente monofásico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GIS consta de los siguientes componentes en cada bahía </a:t>
            </a:r>
            <a:r>
              <a:rPr lang="es-ES" sz="2800" dirty="0" smtClean="0"/>
              <a:t>o </a:t>
            </a:r>
            <a:r>
              <a:rPr lang="es-ES" sz="2800" dirty="0"/>
              <a:t>diámetro. Cada uno se discutirá a continuación:</a:t>
            </a:r>
          </a:p>
          <a:p>
            <a:pPr lvl="1" algn="just"/>
            <a:r>
              <a:rPr lang="es-ES" sz="2800" b="1" dirty="0" smtClean="0"/>
              <a:t>- Interruptores </a:t>
            </a:r>
            <a:r>
              <a:rPr lang="es-ES" sz="2800" b="1" dirty="0"/>
              <a:t>(CB).</a:t>
            </a:r>
          </a:p>
          <a:p>
            <a:pPr lvl="1" algn="just"/>
            <a:r>
              <a:rPr lang="es-ES" sz="2800" b="1" dirty="0" smtClean="0"/>
              <a:t>- Transformadores </a:t>
            </a:r>
            <a:r>
              <a:rPr lang="es-ES" sz="2800" b="1" dirty="0"/>
              <a:t>de </a:t>
            </a:r>
            <a:r>
              <a:rPr lang="es-ES" sz="2800" b="1" dirty="0" smtClean="0"/>
              <a:t>corriente (</a:t>
            </a:r>
            <a:r>
              <a:rPr lang="es-ES" sz="2800" b="1" dirty="0"/>
              <a:t>CT</a:t>
            </a:r>
            <a:r>
              <a:rPr lang="es-ES" sz="2800" b="1" dirty="0" smtClean="0"/>
              <a:t>) y transformadores </a:t>
            </a:r>
            <a:r>
              <a:rPr lang="es-ES" sz="2800" b="1" dirty="0" smtClean="0"/>
              <a:t>de </a:t>
            </a:r>
            <a:r>
              <a:rPr lang="es-ES" sz="2800" b="1" dirty="0"/>
              <a:t>tensión (VT).</a:t>
            </a:r>
          </a:p>
          <a:p>
            <a:pPr lvl="1" algn="just"/>
            <a:r>
              <a:rPr lang="es-ES" sz="2800" b="1" dirty="0" smtClean="0"/>
              <a:t>- Seccionador</a:t>
            </a:r>
            <a:r>
              <a:rPr lang="es-ES" sz="2800" b="1" dirty="0"/>
              <a:t>.</a:t>
            </a:r>
          </a:p>
          <a:p>
            <a:pPr lvl="1" algn="just"/>
            <a:r>
              <a:rPr lang="es-ES" sz="2800" b="1" dirty="0" smtClean="0"/>
              <a:t>- Seccionador </a:t>
            </a:r>
            <a:r>
              <a:rPr lang="es-ES" sz="2800" b="1" dirty="0"/>
              <a:t>de puesta a tierra y seccionador de puesta </a:t>
            </a:r>
            <a:r>
              <a:rPr lang="es-ES" sz="2800" b="1" dirty="0" smtClean="0"/>
              <a:t>a </a:t>
            </a:r>
            <a:r>
              <a:rPr lang="es-ES" sz="2800" b="1" dirty="0"/>
              <a:t>tierra de alta velocidad.</a:t>
            </a:r>
          </a:p>
          <a:p>
            <a:pPr lvl="1" algn="just"/>
            <a:r>
              <a:rPr lang="es-ES" sz="2800" b="1" dirty="0" smtClean="0"/>
              <a:t>- Barras </a:t>
            </a:r>
            <a:r>
              <a:rPr lang="es-ES" sz="2800" b="1" dirty="0"/>
              <a:t>colectoras: alimentador (bahía) o diámetro.</a:t>
            </a:r>
          </a:p>
          <a:p>
            <a:pPr marL="1366114" lvl="1" indent="-457200" algn="just">
              <a:buFontTx/>
              <a:buChar char="-"/>
            </a:pPr>
            <a:r>
              <a:rPr lang="es-ES" sz="2800" b="1" dirty="0" smtClean="0"/>
              <a:t>Extremo </a:t>
            </a:r>
            <a:r>
              <a:rPr lang="es-ES" sz="2800" b="1" dirty="0"/>
              <a:t>de sellado de cable o casquillo GIS para líneas </a:t>
            </a:r>
            <a:r>
              <a:rPr lang="es-ES" sz="2800" b="1" dirty="0" smtClean="0"/>
              <a:t>de </a:t>
            </a:r>
            <a:r>
              <a:rPr lang="es-ES" sz="2800" b="1" dirty="0"/>
              <a:t>transmisión</a:t>
            </a:r>
            <a:r>
              <a:rPr lang="es-ES" sz="2800" b="1" dirty="0" smtClean="0"/>
              <a:t>.</a:t>
            </a:r>
            <a:endParaRPr lang="es-ES" sz="2800" b="1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200" y="1041400"/>
            <a:ext cx="14351000" cy="746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19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14.2 SECCIONADORES DE DESCONEXIÓN Y </a:t>
            </a:r>
            <a:r>
              <a:rPr lang="es-ES" sz="2800" b="1" dirty="0"/>
              <a:t>PUESTA </a:t>
            </a:r>
            <a:r>
              <a:rPr lang="es-ES" sz="2800" b="1" dirty="0" smtClean="0"/>
              <a:t>A TIERRA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Tanto el seccionador como el seccionador de tierra son </a:t>
            </a:r>
            <a:r>
              <a:rPr lang="es-ES" sz="2800" dirty="0" smtClean="0"/>
              <a:t>accionados </a:t>
            </a:r>
            <a:r>
              <a:rPr lang="es-ES" sz="2800" dirty="0"/>
              <a:t>por </a:t>
            </a:r>
            <a:r>
              <a:rPr lang="es-ES" sz="2800" dirty="0" smtClean="0"/>
              <a:t>un motor de CC</a:t>
            </a:r>
            <a:r>
              <a:rPr lang="es-ES" sz="2800" dirty="0"/>
              <a:t>. Sin embargo, el seccionador </a:t>
            </a:r>
            <a:r>
              <a:rPr lang="es-ES" sz="2800" dirty="0" smtClean="0"/>
              <a:t>de </a:t>
            </a:r>
            <a:r>
              <a:rPr lang="es-ES" sz="2800" dirty="0"/>
              <a:t>puesta a tierra se puede operar manualmente en caso de </a:t>
            </a:r>
            <a:r>
              <a:rPr lang="es-ES" sz="2800" dirty="0" smtClean="0"/>
              <a:t>emergencia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El seccionador de puesta a tierra de </a:t>
            </a:r>
            <a:r>
              <a:rPr lang="es-ES" sz="2800" dirty="0" smtClean="0"/>
              <a:t>alta velocidad </a:t>
            </a:r>
            <a:r>
              <a:rPr lang="es-ES" sz="2800" dirty="0"/>
              <a:t>se utiliza </a:t>
            </a:r>
            <a:r>
              <a:rPr lang="es-ES" sz="2800" dirty="0" smtClean="0"/>
              <a:t>para </a:t>
            </a:r>
            <a:r>
              <a:rPr lang="es-ES" sz="2800" dirty="0"/>
              <a:t>conectar a tierra el sistema para descargar la línea de la </a:t>
            </a:r>
            <a:r>
              <a:rPr lang="es-ES" sz="2800" dirty="0" smtClean="0"/>
              <a:t>carga </a:t>
            </a:r>
            <a:r>
              <a:rPr lang="es-ES" sz="2800" dirty="0"/>
              <a:t>capacitiva.</a:t>
            </a:r>
          </a:p>
          <a:p>
            <a:pPr algn="just"/>
            <a:r>
              <a:rPr lang="es-ES" sz="2800" dirty="0"/>
              <a:t>En la mayoría de las instalaciones, las desconexiones </a:t>
            </a:r>
            <a:r>
              <a:rPr lang="es-ES" sz="2800" dirty="0" smtClean="0"/>
              <a:t>y el </a:t>
            </a:r>
            <a:r>
              <a:rPr lang="es-ES" sz="2800" dirty="0" smtClean="0"/>
              <a:t>seccionador </a:t>
            </a:r>
            <a:r>
              <a:rPr lang="es-ES" sz="2800" dirty="0"/>
              <a:t>de tierra están en una sola unidad y tienen </a:t>
            </a:r>
            <a:r>
              <a:rPr lang="es-ES" sz="2800" dirty="0" smtClean="0"/>
              <a:t>enclavamiento </a:t>
            </a:r>
            <a:r>
              <a:rPr lang="es-ES" sz="2800" dirty="0"/>
              <a:t>mecánico entre sí, como se </a:t>
            </a:r>
            <a:r>
              <a:rPr lang="es-ES" sz="2800" dirty="0" smtClean="0"/>
              <a:t>ve en la Figura </a:t>
            </a:r>
            <a:r>
              <a:rPr lang="es-ES" sz="2800" dirty="0" smtClean="0"/>
              <a:t>14.3.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3600" y="3327400"/>
            <a:ext cx="11785600" cy="101854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527050" y="7896880"/>
            <a:ext cx="120777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14.3 Seccionador del sistema </a:t>
            </a:r>
            <a:r>
              <a:rPr lang="es-ES" sz="2800" b="1" dirty="0" smtClean="0"/>
              <a:t>con aislación </a:t>
            </a:r>
            <a:r>
              <a:rPr lang="es-ES" sz="2800" b="1" dirty="0"/>
              <a:t>de gas. </a:t>
            </a:r>
          </a:p>
        </p:txBody>
      </p:sp>
    </p:spTree>
    <p:extLst>
      <p:ext uri="{BB962C8B-B14F-4D97-AF65-F5344CB8AC3E}">
        <p14:creationId xmlns:p14="http://schemas.microsoft.com/office/powerpoint/2010/main" val="226172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258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14.3 </a:t>
            </a:r>
            <a:r>
              <a:rPr lang="es-ES" sz="2800" b="1" dirty="0"/>
              <a:t>INTERRUPTORES DE </a:t>
            </a:r>
            <a:r>
              <a:rPr lang="es-ES" sz="2800" b="1" dirty="0" smtClean="0"/>
              <a:t>CIRCUITO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De forma similar al CB del sistema aislado en aire, este </a:t>
            </a:r>
            <a:r>
              <a:rPr lang="es-ES" sz="2800" dirty="0" smtClean="0"/>
              <a:t>dispositivo </a:t>
            </a:r>
            <a:r>
              <a:rPr lang="es-ES" sz="2800" dirty="0"/>
              <a:t>puede desconectar o cerrar el </a:t>
            </a:r>
            <a:r>
              <a:rPr lang="es-ES" sz="2800" dirty="0" smtClean="0"/>
              <a:t>circuito en </a:t>
            </a:r>
            <a:r>
              <a:rPr lang="es-ES" sz="2800" dirty="0" smtClean="0"/>
              <a:t>condiciones </a:t>
            </a:r>
            <a:r>
              <a:rPr lang="es-ES" sz="2800" dirty="0"/>
              <a:t>normales y de cortocircuito. En un CB tipo SF6 el </a:t>
            </a:r>
            <a:r>
              <a:rPr lang="es-ES" sz="2800" dirty="0" smtClean="0"/>
              <a:t>medio </a:t>
            </a:r>
            <a:r>
              <a:rPr lang="es-ES" sz="2800" dirty="0"/>
              <a:t>de extinción del arco eléctrico durante la apertura del </a:t>
            </a:r>
            <a:r>
              <a:rPr lang="es-ES" sz="2800" dirty="0" smtClean="0"/>
              <a:t>circuito </a:t>
            </a:r>
            <a:r>
              <a:rPr lang="es-ES" sz="2800" dirty="0"/>
              <a:t>es el SF6 bajo presión. Hay dos tipos </a:t>
            </a:r>
            <a:r>
              <a:rPr lang="es-ES" sz="2800" dirty="0" smtClean="0"/>
              <a:t>de CB </a:t>
            </a:r>
            <a:r>
              <a:rPr lang="es-ES" sz="2800" dirty="0"/>
              <a:t>SF6: un </a:t>
            </a:r>
            <a:r>
              <a:rPr lang="es-ES" sz="2800" dirty="0" smtClean="0"/>
              <a:t>tipo </a:t>
            </a:r>
            <a:r>
              <a:rPr lang="es-ES" sz="2800" dirty="0" smtClean="0"/>
              <a:t>de globo </a:t>
            </a:r>
            <a:r>
              <a:rPr lang="es-ES" sz="2800" dirty="0"/>
              <a:t>que </a:t>
            </a:r>
            <a:r>
              <a:rPr lang="es-ES" sz="2800" dirty="0" smtClean="0"/>
              <a:t>se utiliza para </a:t>
            </a:r>
            <a:r>
              <a:rPr lang="es-ES" sz="2800" dirty="0"/>
              <a:t>alta capacidad </a:t>
            </a:r>
            <a:r>
              <a:rPr lang="es-ES" sz="2800" dirty="0" smtClean="0"/>
              <a:t>de ruptura</a:t>
            </a:r>
            <a:r>
              <a:rPr lang="es-ES" sz="2800" dirty="0"/>
              <a:t>, y </a:t>
            </a:r>
            <a:r>
              <a:rPr lang="es-ES" sz="2800" dirty="0" smtClean="0"/>
              <a:t>un </a:t>
            </a:r>
            <a:r>
              <a:rPr lang="es-ES" sz="2800" dirty="0"/>
              <a:t>tipo de </a:t>
            </a:r>
            <a:r>
              <a:rPr lang="es-ES" sz="2800" dirty="0" err="1"/>
              <a:t>autodisparo</a:t>
            </a:r>
            <a:r>
              <a:rPr lang="es-ES" sz="2800" dirty="0"/>
              <a:t> </a:t>
            </a:r>
            <a:r>
              <a:rPr lang="es-ES" sz="2800" dirty="0" smtClean="0"/>
              <a:t>que se utiliza para capacidad de </a:t>
            </a:r>
            <a:r>
              <a:rPr lang="es-ES" sz="2800" dirty="0" smtClean="0"/>
              <a:t>ruptura </a:t>
            </a:r>
            <a:r>
              <a:rPr lang="es-ES" sz="2800" dirty="0" smtClean="0"/>
              <a:t>media.14.3.1 Interruptores </a:t>
            </a:r>
            <a:r>
              <a:rPr lang="es-ES" sz="2800" dirty="0" err="1" smtClean="0"/>
              <a:t>Puffer</a:t>
            </a:r>
            <a:endParaRPr lang="es-ES" sz="2800" dirty="0" smtClean="0"/>
          </a:p>
          <a:p>
            <a:pPr algn="just"/>
            <a:r>
              <a:rPr lang="es-ES" sz="2800" dirty="0" smtClean="0"/>
              <a:t>En este tipo de CB, hay dos partes: un contacto móvil y un contacto </a:t>
            </a:r>
            <a:r>
              <a:rPr lang="es-ES" sz="2800" dirty="0"/>
              <a:t>fijo. Ambos tienen forma de boquilla. También está </a:t>
            </a:r>
            <a:r>
              <a:rPr lang="es-ES" sz="2800" dirty="0" smtClean="0"/>
              <a:t>involucrado un </a:t>
            </a:r>
            <a:r>
              <a:rPr lang="es-ES" sz="2800" dirty="0"/>
              <a:t>cilindro de explosión. Durante el proceso de </a:t>
            </a:r>
            <a:r>
              <a:rPr lang="es-ES" sz="2800" dirty="0" smtClean="0"/>
              <a:t>apertura</a:t>
            </a:r>
            <a:r>
              <a:rPr lang="es-ES" sz="2800" dirty="0"/>
              <a:t>, el contacto móvil </a:t>
            </a:r>
            <a:r>
              <a:rPr lang="es-ES" sz="2800" dirty="0" smtClean="0"/>
              <a:t>se mueve y el volumen del </a:t>
            </a:r>
            <a:r>
              <a:rPr lang="es-ES" sz="2800" dirty="0" smtClean="0"/>
              <a:t>cilindro </a:t>
            </a:r>
            <a:r>
              <a:rPr lang="es-ES" sz="2800" dirty="0" smtClean="0"/>
              <a:t>de explosión se reduce</a:t>
            </a:r>
            <a:r>
              <a:rPr lang="es-ES" sz="2800" dirty="0"/>
              <a:t>. </a:t>
            </a:r>
            <a:r>
              <a:rPr lang="es-ES" sz="2800" dirty="0" smtClean="0"/>
              <a:t>Esto aumenta </a:t>
            </a:r>
            <a:r>
              <a:rPr lang="es-ES" sz="2800" dirty="0"/>
              <a:t>la presión del </a:t>
            </a:r>
            <a:r>
              <a:rPr lang="es-ES" sz="2800" dirty="0" smtClean="0"/>
              <a:t>gas </a:t>
            </a:r>
            <a:r>
              <a:rPr lang="es-ES" sz="2800" dirty="0" smtClean="0"/>
              <a:t>SF 6 </a:t>
            </a:r>
            <a:r>
              <a:rPr lang="es-ES" sz="2800" dirty="0"/>
              <a:t>en el cilindro de explosión</a:t>
            </a:r>
            <a:r>
              <a:rPr lang="es-ES" sz="2800" dirty="0" smtClean="0"/>
              <a:t>, que </a:t>
            </a:r>
            <a:r>
              <a:rPr lang="es-ES" sz="2800" dirty="0"/>
              <a:t>se libera </a:t>
            </a:r>
            <a:r>
              <a:rPr lang="es-ES" sz="2800" dirty="0" smtClean="0"/>
              <a:t>en  el </a:t>
            </a:r>
            <a:r>
              <a:rPr lang="es-ES" sz="2800" dirty="0" smtClean="0"/>
              <a:t>momento </a:t>
            </a:r>
            <a:r>
              <a:rPr lang="es-ES" sz="2800" dirty="0"/>
              <a:t>de Wright para soplar el arco y extinguirlo como se </a:t>
            </a:r>
            <a:r>
              <a:rPr lang="es-ES" sz="2800" dirty="0" smtClean="0"/>
              <a:t>muestra </a:t>
            </a:r>
            <a:r>
              <a:rPr lang="es-ES" sz="2800" dirty="0"/>
              <a:t>en la Figura 14.4</a:t>
            </a:r>
            <a:r>
              <a:rPr lang="es-ES" sz="2800" dirty="0" smtClean="0"/>
              <a:t>.</a:t>
            </a:r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Este tipo de CB se </a:t>
            </a:r>
            <a:r>
              <a:rPr lang="es-ES" sz="2800" dirty="0" smtClean="0"/>
              <a:t>utiliza en </a:t>
            </a:r>
            <a:r>
              <a:rPr lang="es-ES" sz="2800" dirty="0"/>
              <a:t>sistemas GIS de 400 y 500 </a:t>
            </a:r>
            <a:r>
              <a:rPr lang="es-ES" sz="2800" dirty="0" err="1"/>
              <a:t>kV</a:t>
            </a:r>
            <a:r>
              <a:rPr lang="es-ES" sz="2800" dirty="0"/>
              <a:t>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498"/>
          <a:stretch/>
        </p:blipFill>
        <p:spPr>
          <a:xfrm>
            <a:off x="7239000" y="3962400"/>
            <a:ext cx="14503400" cy="73152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91728" y="7096780"/>
            <a:ext cx="5547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/>
              <a:t>FIGURA 14.4 Interruptor tipo </a:t>
            </a:r>
            <a:r>
              <a:rPr lang="es-ES" sz="2800" b="1" dirty="0" err="1"/>
              <a:t>puffer</a:t>
            </a:r>
            <a:r>
              <a:rPr lang="es-E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9924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14.3.2 Interruptores </a:t>
            </a:r>
            <a:r>
              <a:rPr lang="es-ES" sz="2800" b="1" dirty="0"/>
              <a:t>automáticos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En este tipo de CB, el </a:t>
            </a:r>
            <a:r>
              <a:rPr lang="es-ES" sz="2800" dirty="0" smtClean="0"/>
              <a:t>gas SF6 </a:t>
            </a:r>
            <a:r>
              <a:rPr lang="es-ES" sz="2800" dirty="0"/>
              <a:t>de la cámara de </a:t>
            </a:r>
            <a:r>
              <a:rPr lang="es-ES" sz="2800" dirty="0" err="1"/>
              <a:t>dropoff</a:t>
            </a:r>
            <a:r>
              <a:rPr lang="es-ES" sz="2800" dirty="0"/>
              <a:t> se inyecta mediante un pistón </a:t>
            </a:r>
            <a:r>
              <a:rPr lang="es-ES" sz="2800" dirty="0" smtClean="0"/>
              <a:t>acoplado mecánicamente al </a:t>
            </a:r>
            <a:r>
              <a:rPr lang="es-ES" sz="2800" dirty="0"/>
              <a:t>contacto móvil. El pistón comprime el gas a alta presión para soplar el arco en el cruce por cero de la forma de onda de la corriente. Ver Figura 14.5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ctr"/>
            <a:endParaRPr lang="es-ES" sz="2800" dirty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14.5 Interruptor automático (CB). (A) CB en posición abierta</a:t>
            </a:r>
            <a:r>
              <a:rPr lang="es-ES" sz="2800" b="1" dirty="0" smtClean="0"/>
              <a:t>. (</a:t>
            </a:r>
            <a:r>
              <a:rPr lang="es-ES" sz="2800" b="1" dirty="0"/>
              <a:t>B</a:t>
            </a:r>
            <a:r>
              <a:rPr lang="es-ES" sz="2800" b="1" dirty="0" smtClean="0"/>
              <a:t>) Interrupción de pequeñas corrientes. (</a:t>
            </a:r>
            <a:r>
              <a:rPr lang="es-ES" sz="2800" b="1" dirty="0"/>
              <a:t>C) </a:t>
            </a:r>
            <a:r>
              <a:rPr lang="es-ES" sz="2800" b="1" dirty="0" smtClean="0"/>
              <a:t>Interrupción de corrientes de cortocircuito</a:t>
            </a:r>
            <a:r>
              <a:rPr lang="es-ES" sz="2800" b="1" dirty="0"/>
              <a:t>. (D</a:t>
            </a:r>
            <a:r>
              <a:rPr lang="es-ES" sz="2800" b="1" dirty="0" smtClean="0"/>
              <a:t>)  CB  </a:t>
            </a:r>
            <a:r>
              <a:rPr lang="es-ES" sz="2800" b="1" dirty="0"/>
              <a:t>en posición cerrada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Comparado con el tipo </a:t>
            </a:r>
            <a:r>
              <a:rPr lang="es-ES" sz="2800" dirty="0" err="1"/>
              <a:t>puffer</a:t>
            </a:r>
            <a:r>
              <a:rPr lang="es-ES" sz="2800" dirty="0"/>
              <a:t>, la energía requerida en un auto-voladura para soplar </a:t>
            </a:r>
            <a:r>
              <a:rPr lang="es-ES" sz="2800" dirty="0" smtClean="0"/>
              <a:t>el arco se reduce en un 80%, pero </a:t>
            </a:r>
            <a:r>
              <a:rPr lang="es-ES" sz="2800" dirty="0"/>
              <a:t>se usa </a:t>
            </a:r>
            <a:r>
              <a:rPr lang="es-ES" sz="2800" dirty="0" smtClean="0"/>
              <a:t>solo en una </a:t>
            </a:r>
            <a:r>
              <a:rPr lang="es-ES" sz="2800" dirty="0"/>
              <a:t>capacidad </a:t>
            </a:r>
            <a:r>
              <a:rPr lang="es-ES" sz="2800" dirty="0" smtClean="0"/>
              <a:t>de ruptura </a:t>
            </a:r>
            <a:r>
              <a:rPr lang="es-ES" sz="2800" dirty="0"/>
              <a:t>media en sistemas GIS de 132 </a:t>
            </a:r>
            <a:r>
              <a:rPr lang="es-ES" sz="2800" dirty="0" err="1"/>
              <a:t>kV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400" y="2489201"/>
            <a:ext cx="14274799" cy="767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678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14.4 </a:t>
            </a:r>
            <a:r>
              <a:rPr lang="es-ES" sz="2800" b="1" dirty="0"/>
              <a:t>TRANSFORMADORES DE </a:t>
            </a:r>
            <a:r>
              <a:rPr lang="es-ES" sz="2800" b="1" dirty="0" smtClean="0"/>
              <a:t>INSTRUMENTOS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Estos dispositivos transforman </a:t>
            </a:r>
            <a:r>
              <a:rPr lang="es-ES" sz="2800" dirty="0"/>
              <a:t>la corriente y </a:t>
            </a:r>
            <a:r>
              <a:rPr lang="es-ES" sz="2800" dirty="0" smtClean="0"/>
              <a:t>las tensiones a </a:t>
            </a:r>
            <a:r>
              <a:rPr lang="es-ES" sz="2800" dirty="0" smtClean="0"/>
              <a:t>niveles </a:t>
            </a:r>
            <a:r>
              <a:rPr lang="es-ES" sz="2800" dirty="0"/>
              <a:t>estandarizados </a:t>
            </a:r>
            <a:r>
              <a:rPr lang="es-ES" sz="2800" dirty="0" smtClean="0"/>
              <a:t>para dispositivos  de protección y </a:t>
            </a:r>
            <a:r>
              <a:rPr lang="es-ES" sz="2800" dirty="0" smtClean="0"/>
              <a:t>control </a:t>
            </a:r>
            <a:r>
              <a:rPr lang="es-ES" sz="2800" dirty="0"/>
              <a:t>a 1 o = A para CT y a 100, 110 o 120 V para VT.</a:t>
            </a:r>
          </a:p>
          <a:p>
            <a:pPr algn="just"/>
            <a:r>
              <a:rPr lang="es-ES" sz="2800" dirty="0"/>
              <a:t>En los sistemas modernos de </a:t>
            </a:r>
            <a:r>
              <a:rPr lang="es-ES" sz="2800" dirty="0" smtClean="0"/>
              <a:t>control  de subestaciones  y </a:t>
            </a:r>
            <a:r>
              <a:rPr lang="es-ES" sz="2800" dirty="0" smtClean="0"/>
              <a:t>bahías</a:t>
            </a:r>
            <a:r>
              <a:rPr lang="es-ES" sz="2800" dirty="0"/>
              <a:t>, la corriente y el </a:t>
            </a:r>
            <a:r>
              <a:rPr lang="es-ES" sz="2800" dirty="0" smtClean="0"/>
              <a:t>VT  se pueden reemplazar  por </a:t>
            </a:r>
            <a:r>
              <a:rPr lang="es-ES" sz="2800" dirty="0" smtClean="0"/>
              <a:t>los sensores</a:t>
            </a:r>
            <a:r>
              <a:rPr lang="es-ES" sz="2800" dirty="0" smtClean="0"/>
              <a:t>. Ofrecen </a:t>
            </a:r>
            <a:r>
              <a:rPr lang="es-ES" sz="2800" dirty="0" smtClean="0"/>
              <a:t>la misma precisión </a:t>
            </a:r>
            <a:r>
              <a:rPr lang="es-ES" sz="2800" dirty="0" smtClean="0"/>
              <a:t>transformadores </a:t>
            </a:r>
            <a:r>
              <a:rPr lang="es-ES" sz="2800" dirty="0"/>
              <a:t>de </a:t>
            </a:r>
            <a:r>
              <a:rPr lang="es-ES" sz="2800" dirty="0" smtClean="0"/>
              <a:t>medida convencionales. La señal de </a:t>
            </a:r>
            <a:r>
              <a:rPr lang="es-ES" sz="2800" dirty="0" smtClean="0"/>
              <a:t>salida</a:t>
            </a:r>
            <a:r>
              <a:rPr lang="es-ES" sz="2800" dirty="0"/>
              <a:t>, convertida de analógica a digital, es procesada por la </a:t>
            </a:r>
            <a:r>
              <a:rPr lang="es-ES" sz="2800" dirty="0" smtClean="0"/>
              <a:t>unidad </a:t>
            </a:r>
            <a:r>
              <a:rPr lang="es-ES" sz="2800" dirty="0"/>
              <a:t>de control </a:t>
            </a:r>
            <a:r>
              <a:rPr lang="es-ES" sz="2800" dirty="0" smtClean="0"/>
              <a:t>de bahía digital, utilizando fibra óptica</a:t>
            </a:r>
            <a:r>
              <a:rPr lang="es-ES" sz="2800" dirty="0"/>
              <a:t>. </a:t>
            </a:r>
          </a:p>
          <a:p>
            <a:pPr algn="just"/>
            <a:r>
              <a:rPr lang="es-ES" sz="2800" dirty="0"/>
              <a:t>Esto se analiza con más detalle en el Capítulo 10, </a:t>
            </a:r>
            <a:r>
              <a:rPr lang="es-ES" sz="2800" dirty="0" smtClean="0"/>
              <a:t>Transformadores </a:t>
            </a:r>
            <a:r>
              <a:rPr lang="es-ES" sz="2800" dirty="0"/>
              <a:t>de corriente y el </a:t>
            </a:r>
            <a:r>
              <a:rPr lang="es-ES" sz="2800" dirty="0" smtClean="0"/>
              <a:t>Capítulo 11</a:t>
            </a:r>
            <a:r>
              <a:rPr lang="es-ES" sz="2800" dirty="0"/>
              <a:t>, </a:t>
            </a:r>
            <a:r>
              <a:rPr lang="es-ES" sz="2800" dirty="0" smtClean="0"/>
              <a:t>Transformadores </a:t>
            </a:r>
            <a:r>
              <a:rPr lang="es-ES" sz="2800" dirty="0"/>
              <a:t>de tensión, de este libro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14.4.1 Transformadores </a:t>
            </a:r>
            <a:r>
              <a:rPr lang="es-ES" sz="2800" b="1" dirty="0"/>
              <a:t>de </a:t>
            </a:r>
            <a:r>
              <a:rPr lang="es-ES" sz="2800" b="1" dirty="0" smtClean="0"/>
              <a:t>corriente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CT son tipos de anillos inductivos instalados dentro del </a:t>
            </a:r>
            <a:r>
              <a:rPr lang="es-ES" sz="2800" dirty="0" smtClean="0"/>
              <a:t>gabinete </a:t>
            </a:r>
            <a:r>
              <a:rPr lang="es-ES" sz="2800" dirty="0"/>
              <a:t>GIS o fuera del gabinete GIS Figura 14.6 muestra el </a:t>
            </a:r>
            <a:r>
              <a:rPr lang="es-ES" sz="2800" dirty="0" smtClean="0"/>
              <a:t>CT </a:t>
            </a:r>
            <a:r>
              <a:rPr lang="es-ES" sz="2800" dirty="0"/>
              <a:t>para un GIS: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14.6 Transformador de corriente del sistema aislado </a:t>
            </a:r>
            <a:r>
              <a:rPr lang="es-ES" sz="2800" b="1" dirty="0" smtClean="0"/>
              <a:t>en </a:t>
            </a:r>
            <a:r>
              <a:rPr lang="es-ES" sz="2800" b="1" dirty="0"/>
              <a:t>gas</a:t>
            </a:r>
            <a:r>
              <a:rPr lang="es-ES" sz="2800" b="1" dirty="0" smtClean="0"/>
              <a:t>.</a:t>
            </a:r>
            <a:endParaRPr lang="es-ES" sz="2800" b="1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5638800"/>
            <a:ext cx="130302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04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14.4.2 Transformadores </a:t>
            </a:r>
            <a:r>
              <a:rPr lang="es-ES" sz="2800" b="1" dirty="0"/>
              <a:t>de </a:t>
            </a:r>
            <a:r>
              <a:rPr lang="es-ES" sz="2800" b="1" dirty="0" smtClean="0"/>
              <a:t>tensión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VT son monofásicos (</a:t>
            </a:r>
            <a:r>
              <a:rPr lang="es-ES" sz="2800" dirty="0" smtClean="0"/>
              <a:t>conexión de fase a tierra) y </a:t>
            </a:r>
            <a:r>
              <a:rPr lang="es-ES" sz="2800" dirty="0" smtClean="0"/>
              <a:t>pueden </a:t>
            </a:r>
            <a:r>
              <a:rPr lang="es-ES" sz="2800" dirty="0" smtClean="0"/>
              <a:t>ser inductivos </a:t>
            </a:r>
            <a:r>
              <a:rPr lang="es-ES" sz="2800" dirty="0"/>
              <a:t>o capacitivos. El VT </a:t>
            </a:r>
            <a:r>
              <a:rPr lang="es-ES" sz="2800" dirty="0" smtClean="0"/>
              <a:t>se puede </a:t>
            </a:r>
            <a:r>
              <a:rPr lang="es-ES" sz="2800" dirty="0"/>
              <a:t>quitar </a:t>
            </a:r>
            <a:r>
              <a:rPr lang="es-ES" sz="2800" dirty="0" smtClean="0"/>
              <a:t>para </a:t>
            </a:r>
            <a:r>
              <a:rPr lang="es-ES" sz="2800" dirty="0"/>
              <a:t>que el GIS pueda probarse en alta tensión sin dañar el </a:t>
            </a:r>
            <a:r>
              <a:rPr lang="es-ES" sz="2800" dirty="0" smtClean="0"/>
              <a:t>transformador</a:t>
            </a:r>
            <a:r>
              <a:rPr lang="es-ES" sz="2800" dirty="0"/>
              <a:t>. Alternativamente, el VT puede tener un </a:t>
            </a:r>
            <a:r>
              <a:rPr lang="es-ES" sz="2800" dirty="0" smtClean="0"/>
              <a:t>Seccionador </a:t>
            </a:r>
            <a:r>
              <a:rPr lang="es-ES" sz="2800" dirty="0"/>
              <a:t>o un conexión extraíble.</a:t>
            </a:r>
          </a:p>
          <a:p>
            <a:pPr algn="just"/>
            <a:r>
              <a:rPr lang="es-ES" sz="2800" dirty="0" smtClean="0"/>
              <a:t>Las Figura </a:t>
            </a:r>
            <a:r>
              <a:rPr lang="es-ES" sz="2800" dirty="0"/>
              <a:t>14.7 muestra </a:t>
            </a:r>
            <a:r>
              <a:rPr lang="es-ES" sz="2800" dirty="0" smtClean="0"/>
              <a:t>un VT </a:t>
            </a:r>
            <a:r>
              <a:rPr lang="es-ES" sz="2800" dirty="0"/>
              <a:t>inductivo </a:t>
            </a:r>
            <a:r>
              <a:rPr lang="es-ES" sz="2800" dirty="0" smtClean="0"/>
              <a:t>para un G </a:t>
            </a:r>
            <a:r>
              <a:rPr lang="es-ES" sz="2800" dirty="0"/>
              <a:t>I S y </a:t>
            </a:r>
            <a:r>
              <a:rPr lang="es-ES" sz="2800" dirty="0" smtClean="0"/>
              <a:t>Figura 14.8 </a:t>
            </a:r>
            <a:r>
              <a:rPr lang="es-ES" sz="2800" dirty="0"/>
              <a:t>muestra los detalles del VT capacitivo para un GIS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r>
              <a:rPr lang="es-ES" sz="2800" b="1" dirty="0" smtClean="0"/>
              <a:t>FIGURA </a:t>
            </a:r>
            <a:r>
              <a:rPr lang="es-ES" sz="2800" b="1" dirty="0"/>
              <a:t>14.7 Transformador de tensión </a:t>
            </a:r>
            <a:r>
              <a:rPr lang="es-ES" sz="2800" b="1" dirty="0" smtClean="0"/>
              <a:t>del sistema </a:t>
            </a:r>
            <a:r>
              <a:rPr lang="es-ES" sz="2800" b="1" dirty="0"/>
              <a:t>aislado </a:t>
            </a:r>
            <a:r>
              <a:rPr lang="es-ES" sz="2800" b="1" dirty="0" smtClean="0"/>
              <a:t>por gas </a:t>
            </a:r>
            <a:r>
              <a:rPr lang="es-ES" sz="2800" b="1" dirty="0"/>
              <a:t>inductivo</a:t>
            </a:r>
            <a:r>
              <a:rPr lang="es-ES" sz="2800" b="1" dirty="0" smtClean="0"/>
              <a:t>.</a:t>
            </a:r>
          </a:p>
          <a:p>
            <a:pPr algn="r"/>
            <a:endParaRPr lang="es-ES" sz="2800" b="1" dirty="0" smtClean="0"/>
          </a:p>
          <a:p>
            <a:pPr algn="r"/>
            <a:r>
              <a:rPr lang="es-ES" sz="2800" b="1" dirty="0" smtClean="0"/>
              <a:t>FIGURA 14.8 Transformador capacitivo de  tensión  del </a:t>
            </a:r>
            <a:r>
              <a:rPr lang="es-ES" sz="2800" b="1" dirty="0" smtClean="0"/>
              <a:t>sistema </a:t>
            </a:r>
            <a:r>
              <a:rPr lang="es-ES" sz="2800" b="1" dirty="0"/>
              <a:t>aislado en gas</a:t>
            </a:r>
            <a:r>
              <a:rPr lang="es-ES" sz="2800" b="1" dirty="0" smtClean="0"/>
              <a:t>.</a:t>
            </a:r>
            <a:endParaRPr lang="es-ES" sz="28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1130"/>
          <a:stretch/>
        </p:blipFill>
        <p:spPr>
          <a:xfrm>
            <a:off x="381000" y="3048000"/>
            <a:ext cx="10972800" cy="8890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5200" y="6299200"/>
            <a:ext cx="11049000" cy="596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6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14.5 </a:t>
            </a:r>
            <a:r>
              <a:rPr lang="es-ES" sz="2800" b="1" dirty="0"/>
              <a:t>CONEXIÓN DEL </a:t>
            </a:r>
            <a:r>
              <a:rPr lang="es-ES" sz="2800" b="1" dirty="0" smtClean="0"/>
              <a:t>CABLE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Se proporciona un cable que se conecta a </a:t>
            </a:r>
            <a:r>
              <a:rPr lang="es-ES" sz="2800" dirty="0" smtClean="0"/>
              <a:t>un GIS con un kit </a:t>
            </a:r>
            <a:r>
              <a:rPr lang="es-ES" sz="2800" dirty="0" smtClean="0"/>
              <a:t>de </a:t>
            </a:r>
            <a:r>
              <a:rPr lang="es-ES" sz="2800" dirty="0"/>
              <a:t>terminación de cable. Se instala en el cable para </a:t>
            </a:r>
            <a:r>
              <a:rPr lang="es-ES" sz="2800" dirty="0" smtClean="0"/>
              <a:t>proporcionar una barrera física entre el  dieléctrico del </a:t>
            </a:r>
            <a:r>
              <a:rPr lang="es-ES" sz="2800" dirty="0" smtClean="0"/>
              <a:t>cable </a:t>
            </a:r>
            <a:r>
              <a:rPr lang="es-ES" sz="2800" dirty="0"/>
              <a:t>y el SF6 gas en el GIS (ver Figura 14.9</a:t>
            </a:r>
            <a:r>
              <a:rPr lang="es-ES" sz="2800" dirty="0" smtClean="0"/>
              <a:t>).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14.9 </a:t>
            </a:r>
            <a:r>
              <a:rPr lang="es-ES" sz="2800" b="1" dirty="0" smtClean="0"/>
              <a:t>Terminación del  cable de  alta  tensión del </a:t>
            </a:r>
            <a:r>
              <a:rPr lang="es-ES" sz="2800" b="1" dirty="0" smtClean="0"/>
              <a:t>sistema </a:t>
            </a:r>
            <a:r>
              <a:rPr lang="es-ES" sz="2800" b="1" dirty="0"/>
              <a:t>con aislación de gas</a:t>
            </a:r>
            <a:r>
              <a:rPr lang="es-ES" sz="2800" b="1" dirty="0" smtClean="0"/>
              <a:t>.</a:t>
            </a:r>
            <a:endParaRPr lang="es-ES" sz="2800" b="1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493"/>
          <a:stretch/>
        </p:blipFill>
        <p:spPr>
          <a:xfrm>
            <a:off x="6172200" y="2387600"/>
            <a:ext cx="11633200" cy="102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58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14.6 CONEXIONES DIRECTAS </a:t>
            </a:r>
            <a:r>
              <a:rPr lang="es-ES" sz="2800" b="1" dirty="0"/>
              <a:t>DEL TRANSFORMADOR </a:t>
            </a:r>
            <a:endParaRPr lang="es-ES" sz="2800" b="1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Para conectar un GIS directamente </a:t>
            </a:r>
            <a:r>
              <a:rPr lang="es-ES" sz="2800" dirty="0" smtClean="0"/>
              <a:t>a un transformador, un </a:t>
            </a:r>
            <a:r>
              <a:rPr lang="es-ES" sz="2800" dirty="0" smtClean="0"/>
              <a:t>SF6 </a:t>
            </a:r>
            <a:r>
              <a:rPr lang="es-ES" sz="2800" dirty="0" smtClean="0"/>
              <a:t>al </a:t>
            </a:r>
            <a:r>
              <a:rPr lang="es-ES" sz="2800" dirty="0" err="1" smtClean="0"/>
              <a:t>Bushing</a:t>
            </a:r>
            <a:r>
              <a:rPr lang="es-ES" sz="2800" dirty="0" smtClean="0"/>
              <a:t> de aceite que se monta en el transformador </a:t>
            </a:r>
            <a:r>
              <a:rPr lang="es-ES" sz="2800" dirty="0" smtClean="0"/>
              <a:t>se </a:t>
            </a:r>
            <a:r>
              <a:rPr lang="es-ES" sz="2800" dirty="0"/>
              <a:t>utiliza como se muestra en la Figura 14.10. El </a:t>
            </a:r>
            <a:r>
              <a:rPr lang="es-ES" sz="2800" dirty="0" err="1"/>
              <a:t>Bushing</a:t>
            </a:r>
            <a:r>
              <a:rPr lang="es-ES" sz="2800" dirty="0"/>
              <a:t> está </a:t>
            </a:r>
            <a:r>
              <a:rPr lang="es-ES" sz="2800" dirty="0" smtClean="0"/>
              <a:t>conectado </a:t>
            </a:r>
            <a:r>
              <a:rPr lang="es-ES" sz="2800" dirty="0"/>
              <a:t>bajo aceite en un extremo a los </a:t>
            </a:r>
            <a:r>
              <a:rPr lang="es-ES" sz="2800" dirty="0" smtClean="0"/>
              <a:t>cables de alta </a:t>
            </a:r>
            <a:r>
              <a:rPr lang="es-ES" sz="2800" dirty="0" smtClean="0"/>
              <a:t>tensión </a:t>
            </a:r>
            <a:r>
              <a:rPr lang="es-ES" sz="2800" dirty="0"/>
              <a:t>del transformador. El otro extremo está conectado al </a:t>
            </a:r>
            <a:r>
              <a:rPr lang="es-ES" sz="2800" dirty="0" smtClean="0"/>
              <a:t>SF6.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</a:t>
            </a:r>
            <a:r>
              <a:rPr lang="es-ES" sz="2800" b="1" dirty="0" smtClean="0"/>
              <a:t>14.10  Transformador a conexión del  </a:t>
            </a:r>
            <a:r>
              <a:rPr lang="es-ES" sz="2800" b="1" dirty="0" smtClean="0"/>
              <a:t>sistema con </a:t>
            </a:r>
            <a:r>
              <a:rPr lang="es-ES" sz="2800" b="1" dirty="0"/>
              <a:t>aislación de gas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800" y="2336800"/>
            <a:ext cx="10159999" cy="988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17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14.7 </a:t>
            </a:r>
            <a:r>
              <a:rPr lang="es-ES" sz="2800" b="1" dirty="0"/>
              <a:t>SUPRESOR DE </a:t>
            </a:r>
            <a:r>
              <a:rPr lang="es-ES" sz="2800" b="1" dirty="0" smtClean="0"/>
              <a:t>SOBRETENSIONES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Elementos de protección contra sobretensiones de óxido de </a:t>
            </a:r>
            <a:r>
              <a:rPr lang="es-ES" sz="2800" dirty="0" smtClean="0"/>
              <a:t>zinc </a:t>
            </a:r>
            <a:r>
              <a:rPr lang="es-ES" sz="2800" dirty="0"/>
              <a:t>adecuados para inmersión en SF6 están soportados por </a:t>
            </a:r>
            <a:r>
              <a:rPr lang="es-ES" sz="2800" dirty="0" smtClean="0"/>
              <a:t>un </a:t>
            </a:r>
            <a:r>
              <a:rPr lang="es-ES" sz="2800" dirty="0"/>
              <a:t>cilindro aislante dentro de una sección de cerramiento </a:t>
            </a:r>
            <a:r>
              <a:rPr lang="es-ES" sz="2800" dirty="0" smtClean="0"/>
              <a:t>GIS</a:t>
            </a:r>
            <a:r>
              <a:rPr lang="es-ES" sz="2800" dirty="0"/>
              <a:t>. Esto crea un descargador de sobretensión </a:t>
            </a:r>
            <a:r>
              <a:rPr lang="es-ES" sz="2800" dirty="0" smtClean="0"/>
              <a:t>para  el </a:t>
            </a:r>
            <a:r>
              <a:rPr lang="es-ES" sz="2800" dirty="0" smtClean="0"/>
              <a:t>control </a:t>
            </a:r>
            <a:r>
              <a:rPr lang="es-ES" sz="2800" dirty="0"/>
              <a:t>de sobretensión, como se muestra </a:t>
            </a:r>
            <a:r>
              <a:rPr lang="es-ES" sz="2800" dirty="0" smtClean="0"/>
              <a:t>en la Figura14.11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 smtClean="0"/>
              <a:t>14.11  Descargador  de  sobretensiones  del </a:t>
            </a:r>
            <a:r>
              <a:rPr lang="es-ES" sz="2800" b="1" dirty="0" smtClean="0"/>
              <a:t>sistema </a:t>
            </a:r>
            <a:r>
              <a:rPr lang="es-ES" sz="2800" b="1" dirty="0"/>
              <a:t>aislado en gas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Los estudios de coordinación de aislación generalmente </a:t>
            </a:r>
            <a:r>
              <a:rPr lang="es-ES" sz="2800" dirty="0" smtClean="0"/>
              <a:t>muestran </a:t>
            </a:r>
            <a:r>
              <a:rPr lang="es-ES" sz="2800" dirty="0"/>
              <a:t>que no hay necesidad de descargadores de </a:t>
            </a:r>
            <a:r>
              <a:rPr lang="es-ES" sz="2800" dirty="0" smtClean="0"/>
              <a:t>sobretensión </a:t>
            </a:r>
            <a:r>
              <a:rPr lang="es-ES" sz="2800" dirty="0"/>
              <a:t>en un GIS, sin embargo, algunos usuarios </a:t>
            </a:r>
            <a:r>
              <a:rPr lang="es-ES" sz="2800" dirty="0" smtClean="0"/>
              <a:t>especifican </a:t>
            </a:r>
            <a:r>
              <a:rPr lang="es-ES" sz="2800" dirty="0"/>
              <a:t>un supresor de sobretensiones en las </a:t>
            </a:r>
            <a:r>
              <a:rPr lang="es-ES" sz="2800" dirty="0" smtClean="0"/>
              <a:t>conexiones </a:t>
            </a:r>
            <a:r>
              <a:rPr lang="es-ES" sz="2800" dirty="0"/>
              <a:t>de transformadores y cables. Principalmente, se </a:t>
            </a:r>
            <a:r>
              <a:rPr lang="es-ES" sz="2800" dirty="0" smtClean="0"/>
              <a:t>utilizan </a:t>
            </a:r>
            <a:r>
              <a:rPr lang="es-ES" sz="2800" dirty="0"/>
              <a:t>los descargadores </a:t>
            </a:r>
            <a:r>
              <a:rPr lang="es-ES" sz="2800" dirty="0" smtClean="0"/>
              <a:t>de sobretensión de </a:t>
            </a:r>
            <a:r>
              <a:rPr lang="es-ES" sz="2800" dirty="0" err="1" smtClean="0"/>
              <a:t>Bushings</a:t>
            </a:r>
            <a:r>
              <a:rPr lang="es-ES" sz="2800" dirty="0" smtClean="0"/>
              <a:t> </a:t>
            </a:r>
            <a:r>
              <a:rPr lang="es-ES" sz="2800" dirty="0" smtClean="0"/>
              <a:t>para </a:t>
            </a:r>
            <a:r>
              <a:rPr lang="es-ES" sz="2800" dirty="0"/>
              <a:t>exteriores</a:t>
            </a:r>
            <a:r>
              <a:rPr lang="es-ES" sz="2800" dirty="0" smtClean="0"/>
              <a:t>.</a:t>
            </a:r>
            <a:endParaRPr lang="es-ES" sz="28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400" y="2616200"/>
            <a:ext cx="9956800" cy="822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78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258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14.8 </a:t>
            </a:r>
            <a:r>
              <a:rPr lang="es-ES" sz="2800" b="1" dirty="0"/>
              <a:t>SISTEMA DE </a:t>
            </a:r>
            <a:r>
              <a:rPr lang="es-ES" sz="2800" b="1" dirty="0" smtClean="0"/>
              <a:t>CONTROL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El control local de los componentes GIS (CB, seccionadores y </a:t>
            </a:r>
            <a:r>
              <a:rPr lang="es-ES" sz="2800" dirty="0" smtClean="0"/>
              <a:t>seccionadores de puesta a </a:t>
            </a:r>
            <a:r>
              <a:rPr lang="es-ES" sz="2800" dirty="0"/>
              <a:t>tierra</a:t>
            </a:r>
            <a:r>
              <a:rPr lang="es-ES" sz="2800" dirty="0" smtClean="0"/>
              <a:t>) se realiza a </a:t>
            </a:r>
            <a:r>
              <a:rPr lang="es-ES" sz="2800" dirty="0"/>
              <a:t>través de un </a:t>
            </a:r>
            <a:r>
              <a:rPr lang="es-ES" sz="2800" dirty="0" smtClean="0"/>
              <a:t>armario </a:t>
            </a:r>
            <a:r>
              <a:rPr lang="es-ES" sz="2800" dirty="0"/>
              <a:t>de control local (LCC). Además, todos los </a:t>
            </a:r>
            <a:r>
              <a:rPr lang="es-ES" sz="2800" dirty="0" smtClean="0"/>
              <a:t>enclavamientos</a:t>
            </a:r>
            <a:r>
              <a:rPr lang="es-ES" sz="2800" dirty="0"/>
              <a:t>, </a:t>
            </a:r>
            <a:r>
              <a:rPr lang="es-ES" sz="2800" dirty="0" smtClean="0"/>
              <a:t>anunciadores y alarmas se controlan a </a:t>
            </a:r>
            <a:r>
              <a:rPr lang="es-ES" sz="2800" dirty="0" smtClean="0"/>
              <a:t>través </a:t>
            </a:r>
            <a:r>
              <a:rPr lang="es-ES" sz="2800" dirty="0"/>
              <a:t>de la LCC.</a:t>
            </a:r>
          </a:p>
          <a:p>
            <a:pPr algn="just"/>
            <a:r>
              <a:rPr lang="es-ES" sz="2800" dirty="0"/>
              <a:t>En la década de 1990, el LCC </a:t>
            </a:r>
            <a:r>
              <a:rPr lang="es-ES" sz="2800" dirty="0" smtClean="0"/>
              <a:t>se construyó en un panel separado frente al GIS, una disposición que puede </a:t>
            </a:r>
            <a:r>
              <a:rPr lang="es-ES" sz="2800" dirty="0" smtClean="0"/>
              <a:t>considerarse </a:t>
            </a:r>
            <a:r>
              <a:rPr lang="es-ES" sz="2800" dirty="0"/>
              <a:t>más segura y eficiente. </a:t>
            </a:r>
            <a:r>
              <a:rPr lang="es-ES" sz="2800" dirty="0" smtClean="0"/>
              <a:t>Sin embargo, en </a:t>
            </a:r>
            <a:r>
              <a:rPr lang="es-ES" sz="2800" dirty="0" smtClean="0"/>
              <a:t>instalaciones </a:t>
            </a:r>
            <a:r>
              <a:rPr lang="es-ES" sz="2800" dirty="0"/>
              <a:t>más </a:t>
            </a:r>
            <a:r>
              <a:rPr lang="es-ES" sz="2800" dirty="0" smtClean="0"/>
              <a:t>recientes de SF6 </a:t>
            </a:r>
            <a:r>
              <a:rPr lang="es-ES" sz="2800" dirty="0"/>
              <a:t>GIS, </a:t>
            </a:r>
            <a:r>
              <a:rPr lang="es-ES" sz="2800" dirty="0" smtClean="0"/>
              <a:t>el LCC se construyó </a:t>
            </a:r>
            <a:r>
              <a:rPr lang="es-ES" sz="2800" dirty="0" smtClean="0"/>
              <a:t>por </a:t>
            </a:r>
            <a:r>
              <a:rPr lang="es-ES" sz="2800" dirty="0"/>
              <a:t>encima del GIS como se muestra en la Figura 14.12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14.12 Armario de control local (LCC) para sistema </a:t>
            </a:r>
            <a:r>
              <a:rPr lang="es-ES" sz="2800" b="1" dirty="0" smtClean="0"/>
              <a:t>con </a:t>
            </a:r>
            <a:r>
              <a:rPr lang="es-ES" sz="2800" b="1" dirty="0"/>
              <a:t>aislación de gas</a:t>
            </a:r>
            <a:r>
              <a:rPr lang="es-ES" sz="2800" b="1" dirty="0" smtClean="0"/>
              <a:t>.</a:t>
            </a:r>
            <a:endParaRPr lang="es-ES" sz="28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3175000"/>
            <a:ext cx="12979400" cy="899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77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14.9 </a:t>
            </a:r>
            <a:r>
              <a:rPr lang="es-ES" sz="2800" b="1" dirty="0"/>
              <a:t>SISTEMA DE MONITOREO DE </a:t>
            </a:r>
            <a:r>
              <a:rPr lang="es-ES" sz="2800" b="1" dirty="0" smtClean="0"/>
              <a:t>GAS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aislación y la capacidad del SF6 aislar y soplar el arco en </a:t>
            </a:r>
            <a:r>
              <a:rPr lang="es-ES" sz="2800" dirty="0" smtClean="0"/>
              <a:t>CB </a:t>
            </a:r>
            <a:r>
              <a:rPr lang="es-ES" sz="2800" dirty="0"/>
              <a:t>depende de la densidad del SF6 gas que se mide </a:t>
            </a:r>
            <a:r>
              <a:rPr lang="es-ES" sz="2800" dirty="0" smtClean="0"/>
              <a:t>mediante </a:t>
            </a:r>
            <a:r>
              <a:rPr lang="es-ES" sz="2800" dirty="0"/>
              <a:t>un </a:t>
            </a:r>
            <a:r>
              <a:rPr lang="es-ES" sz="2800" dirty="0" err="1"/>
              <a:t>presostato</a:t>
            </a:r>
            <a:r>
              <a:rPr lang="es-ES" sz="2800" dirty="0"/>
              <a:t> mecánico con compensación de </a:t>
            </a:r>
            <a:r>
              <a:rPr lang="es-ES" sz="2800" dirty="0" smtClean="0"/>
              <a:t>temperatura </a:t>
            </a:r>
            <a:r>
              <a:rPr lang="es-ES" sz="2800" dirty="0"/>
              <a:t>para controlar el SF6 en los compartimentos de </a:t>
            </a:r>
            <a:r>
              <a:rPr lang="es-ES" sz="2800" dirty="0" smtClean="0"/>
              <a:t>gas</a:t>
            </a:r>
            <a:r>
              <a:rPr lang="es-ES" sz="2800" dirty="0"/>
              <a:t>. La primera alarma (Etapa 1) indica que una recarga de </a:t>
            </a:r>
            <a:r>
              <a:rPr lang="es-ES" sz="2800" dirty="0" smtClean="0"/>
              <a:t>SF6 </a:t>
            </a:r>
            <a:r>
              <a:rPr lang="es-ES" sz="2800" dirty="0"/>
              <a:t>Se requiere gas en el compartimiento que tiene la fuga. </a:t>
            </a:r>
          </a:p>
          <a:p>
            <a:pPr algn="just"/>
            <a:r>
              <a:rPr lang="es-ES" sz="2800" dirty="0"/>
              <a:t>La segunda etapa dispara el CB para bloquear su </a:t>
            </a:r>
            <a:r>
              <a:rPr lang="es-ES" sz="2800" dirty="0" smtClean="0"/>
              <a:t>operación </a:t>
            </a:r>
            <a:r>
              <a:rPr lang="es-ES" sz="2800" dirty="0"/>
              <a:t>hasta que se lleve a cabo el mantenimiento de </a:t>
            </a:r>
            <a:r>
              <a:rPr lang="es-ES" sz="2800" dirty="0" smtClean="0"/>
              <a:t>reparación </a:t>
            </a:r>
            <a:r>
              <a:rPr lang="es-ES" sz="2800" dirty="0"/>
              <a:t>en este compartimiento. Debido a que es </a:t>
            </a:r>
            <a:r>
              <a:rPr lang="es-ES" sz="2800" dirty="0" smtClean="0"/>
              <a:t>mucho </a:t>
            </a:r>
            <a:r>
              <a:rPr lang="es-ES" sz="2800" dirty="0"/>
              <a:t>más fácil medir la presión que la densidad, los </a:t>
            </a:r>
            <a:r>
              <a:rPr lang="es-ES" sz="2800" dirty="0" smtClean="0"/>
              <a:t>sistemas </a:t>
            </a:r>
            <a:r>
              <a:rPr lang="es-ES" sz="2800" dirty="0"/>
              <a:t>de monitoreo de gas generalmente tienen un </a:t>
            </a:r>
            <a:r>
              <a:rPr lang="es-ES" sz="2800" dirty="0" smtClean="0"/>
              <a:t>manómetro</a:t>
            </a:r>
            <a:r>
              <a:rPr lang="es-ES" sz="2800" dirty="0"/>
              <a:t>. Se proporciona un gráfico con el sistema para </a:t>
            </a:r>
            <a:r>
              <a:rPr lang="es-ES" sz="2800" dirty="0" smtClean="0"/>
              <a:t>convertir </a:t>
            </a:r>
            <a:r>
              <a:rPr lang="es-ES" sz="2800" dirty="0"/>
              <a:t>las medidas de presión y temperatura en </a:t>
            </a:r>
            <a:r>
              <a:rPr lang="es-ES" sz="2800" dirty="0" smtClean="0"/>
              <a:t>densidad.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14.10 COMPARTIMENTOS </a:t>
            </a:r>
            <a:r>
              <a:rPr lang="es-ES" sz="2800" b="1" dirty="0"/>
              <a:t>Y ZONAS DE </a:t>
            </a:r>
            <a:r>
              <a:rPr lang="es-ES" sz="2800" b="1" dirty="0" smtClean="0"/>
              <a:t>GAS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GIS </a:t>
            </a:r>
            <a:r>
              <a:rPr lang="es-ES" sz="2800" dirty="0" smtClean="0"/>
              <a:t>está dividido por aisladores de barrera de gas </a:t>
            </a:r>
            <a:r>
              <a:rPr lang="es-ES" sz="2800" dirty="0"/>
              <a:t>con </a:t>
            </a:r>
            <a:r>
              <a:rPr lang="es-ES" sz="2800" dirty="0" smtClean="0"/>
              <a:t>una </a:t>
            </a:r>
            <a:r>
              <a:rPr lang="es-ES" sz="2800" dirty="0" smtClean="0"/>
              <a:t>forma cónica en </a:t>
            </a:r>
            <a:r>
              <a:rPr lang="es-ES" sz="2800" dirty="0"/>
              <a:t>compartimentos de gas para </a:t>
            </a:r>
            <a:r>
              <a:rPr lang="es-ES" sz="2800" dirty="0" smtClean="0"/>
              <a:t>fines de </a:t>
            </a:r>
            <a:r>
              <a:rPr lang="es-ES" sz="2800" dirty="0" smtClean="0"/>
              <a:t>manipulación </a:t>
            </a:r>
            <a:r>
              <a:rPr lang="es-ES" sz="2800" dirty="0"/>
              <a:t>de gas. En </a:t>
            </a:r>
            <a:r>
              <a:rPr lang="es-ES" sz="2800" dirty="0" smtClean="0"/>
              <a:t>algunos casos, el uso de una </a:t>
            </a:r>
            <a:r>
              <a:rPr lang="es-ES" sz="2800" dirty="0" smtClean="0"/>
              <a:t>presión </a:t>
            </a:r>
            <a:r>
              <a:rPr lang="es-ES" sz="2800" dirty="0"/>
              <a:t>de gas más </a:t>
            </a:r>
            <a:r>
              <a:rPr lang="es-ES" sz="2800" dirty="0" smtClean="0"/>
              <a:t>alta en el </a:t>
            </a:r>
            <a:r>
              <a:rPr lang="es-ES" sz="2800" dirty="0"/>
              <a:t>CB que la necesaria para los </a:t>
            </a:r>
            <a:r>
              <a:rPr lang="es-ES" sz="2800" dirty="0" smtClean="0"/>
              <a:t>otros dispositivos, requiere que el CB sea un </a:t>
            </a:r>
            <a:r>
              <a:rPr lang="es-ES" sz="2800" dirty="0" smtClean="0"/>
              <a:t>compartimento </a:t>
            </a:r>
            <a:r>
              <a:rPr lang="es-ES" sz="2800" dirty="0"/>
              <a:t>de gas separado. En consecuencia, el GIS se </a:t>
            </a:r>
            <a:r>
              <a:rPr lang="es-ES" sz="2800" dirty="0" smtClean="0"/>
              <a:t>divide </a:t>
            </a:r>
            <a:r>
              <a:rPr lang="es-ES" sz="2800" dirty="0"/>
              <a:t>en compartimentos de gas relativamente pequeños.</a:t>
            </a:r>
          </a:p>
          <a:p>
            <a:pPr algn="just"/>
            <a:r>
              <a:rPr lang="es-ES" sz="2800" dirty="0" smtClean="0"/>
              <a:t>El </a:t>
            </a:r>
            <a:r>
              <a:rPr lang="es-ES" sz="2800" dirty="0"/>
              <a:t>SF6 Las alarmas de gas para cada </a:t>
            </a:r>
            <a:r>
              <a:rPr lang="es-ES" sz="2800" dirty="0" smtClean="0"/>
              <a:t>compartimento  se </a:t>
            </a:r>
            <a:r>
              <a:rPr lang="es-ES" sz="2800" dirty="0" smtClean="0"/>
              <a:t>agrupan </a:t>
            </a:r>
            <a:r>
              <a:rPr lang="es-ES" sz="2800" dirty="0" smtClean="0"/>
              <a:t>en una alarma en la sala de control</a:t>
            </a:r>
            <a:r>
              <a:rPr lang="es-ES" sz="2800" dirty="0"/>
              <a:t>. </a:t>
            </a:r>
            <a:r>
              <a:rPr lang="es-ES" sz="2800" dirty="0" smtClean="0"/>
              <a:t>Después de </a:t>
            </a:r>
            <a:r>
              <a:rPr lang="es-ES" sz="2800" dirty="0" smtClean="0"/>
              <a:t>que </a:t>
            </a:r>
            <a:r>
              <a:rPr lang="es-ES" sz="2800" dirty="0"/>
              <a:t>se activa una alarma, o para los requisitos de </a:t>
            </a:r>
            <a:r>
              <a:rPr lang="es-ES" sz="2800" dirty="0" smtClean="0"/>
              <a:t>mantenimiento</a:t>
            </a:r>
            <a:r>
              <a:rPr lang="es-ES" sz="2800" dirty="0"/>
              <a:t>, el personal debe </a:t>
            </a:r>
            <a:r>
              <a:rPr lang="es-ES" sz="2800" dirty="0" smtClean="0"/>
              <a:t>inspeccionar el </a:t>
            </a:r>
            <a:r>
              <a:rPr lang="es-ES" sz="2800" dirty="0"/>
              <a:t>GIS para </a:t>
            </a:r>
            <a:r>
              <a:rPr lang="es-ES" sz="2800" dirty="0" smtClean="0"/>
              <a:t>localizar </a:t>
            </a:r>
            <a:r>
              <a:rPr lang="es-ES" sz="2800" dirty="0"/>
              <a:t>qué compartimento tiene la fuga. Otro tema </a:t>
            </a:r>
            <a:r>
              <a:rPr lang="es-ES" sz="2800" dirty="0" smtClean="0"/>
              <a:t>importante </a:t>
            </a:r>
            <a:r>
              <a:rPr lang="es-ES" sz="2800" dirty="0"/>
              <a:t>a tener en cuenta es </a:t>
            </a:r>
            <a:r>
              <a:rPr lang="es-ES" sz="2800" dirty="0" smtClean="0"/>
              <a:t>que  algunos  fabricantes utilizan una </a:t>
            </a:r>
            <a:r>
              <a:rPr lang="es-ES" sz="2800" dirty="0"/>
              <a:t>conexión eléctrica de tipo enchufe desde el </a:t>
            </a:r>
            <a:r>
              <a:rPr lang="es-ES" sz="2800" dirty="0" smtClean="0"/>
              <a:t>transformador de corriente y el transformador de potencial </a:t>
            </a:r>
            <a:r>
              <a:rPr lang="es-ES" sz="2800" dirty="0" smtClean="0"/>
              <a:t>en </a:t>
            </a:r>
            <a:r>
              <a:rPr lang="es-ES" sz="2800" dirty="0"/>
              <a:t>el GIS al LCC, lo cual no es seguro y no se recomienda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14.11 PRUEBAS </a:t>
            </a:r>
            <a:r>
              <a:rPr lang="es-ES" sz="2800" b="1" dirty="0"/>
              <a:t>DE </a:t>
            </a:r>
            <a:r>
              <a:rPr lang="es-ES" sz="2800" b="1" dirty="0" smtClean="0"/>
              <a:t>GIS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Todo el equipo GIS debe haber </a:t>
            </a:r>
            <a:r>
              <a:rPr lang="es-ES" sz="2800" dirty="0" smtClean="0"/>
              <a:t>sido  </a:t>
            </a:r>
            <a:r>
              <a:rPr lang="es-ES" sz="2800" dirty="0"/>
              <a:t>probado en fábrica </a:t>
            </a:r>
            <a:r>
              <a:rPr lang="es-ES" sz="2800" dirty="0" smtClean="0"/>
              <a:t>según </a:t>
            </a:r>
            <a:r>
              <a:rPr lang="es-ES" sz="2800" dirty="0"/>
              <a:t>IEC 517.</a:t>
            </a:r>
          </a:p>
          <a:p>
            <a:pPr algn="just"/>
            <a:r>
              <a:rPr lang="es-ES" sz="2800" dirty="0"/>
              <a:t>El propósito de las pruebas en el sitio antes de la puesta en </a:t>
            </a:r>
            <a:r>
              <a:rPr lang="es-ES" sz="2800" dirty="0" smtClean="0"/>
              <a:t>servicio </a:t>
            </a:r>
            <a:r>
              <a:rPr lang="es-ES" sz="2800" dirty="0"/>
              <a:t>es:</a:t>
            </a:r>
          </a:p>
          <a:p>
            <a:pPr lvl="1" algn="just"/>
            <a:r>
              <a:rPr lang="es-ES" sz="2800" b="1" dirty="0"/>
              <a:t>1</a:t>
            </a:r>
            <a:r>
              <a:rPr lang="es-ES" sz="2800" b="1" dirty="0" smtClean="0"/>
              <a:t>.  </a:t>
            </a:r>
            <a:r>
              <a:rPr lang="es-ES" sz="2800" b="1" dirty="0"/>
              <a:t>Para detectar cualquier posible daño o anomalía poco </a:t>
            </a:r>
            <a:r>
              <a:rPr lang="es-ES" sz="2800" b="1" dirty="0" smtClean="0"/>
              <a:t>común </a:t>
            </a:r>
            <a:r>
              <a:rPr lang="es-ES" sz="2800" b="1" dirty="0"/>
              <a:t>que pueda ocurrir durante el transporte.</a:t>
            </a:r>
          </a:p>
          <a:p>
            <a:pPr lvl="1" algn="just"/>
            <a:r>
              <a:rPr lang="es-ES" sz="2800" b="1" dirty="0"/>
              <a:t>2</a:t>
            </a:r>
            <a:r>
              <a:rPr lang="es-ES" sz="2800" b="1" dirty="0" smtClean="0"/>
              <a:t>.  </a:t>
            </a:r>
            <a:r>
              <a:rPr lang="es-ES" sz="2800" b="1" dirty="0"/>
              <a:t>Para probar la instalación completa de GIS después del </a:t>
            </a:r>
            <a:r>
              <a:rPr lang="es-ES" sz="2800" b="1" dirty="0" smtClean="0"/>
              <a:t>ensamblaje </a:t>
            </a:r>
            <a:r>
              <a:rPr lang="es-ES" sz="2800" b="1" dirty="0"/>
              <a:t>final en el sitio.</a:t>
            </a:r>
          </a:p>
          <a:p>
            <a:pPr marL="1423264" lvl="1" indent="-514350" algn="just">
              <a:buAutoNum type="arabicPeriod" startAt="3"/>
            </a:pPr>
            <a:r>
              <a:rPr lang="es-ES" sz="2800" b="1" dirty="0" smtClean="0"/>
              <a:t>Para asegurar un funcionamiento ininterrumpido en </a:t>
            </a:r>
            <a:r>
              <a:rPr lang="es-ES" sz="2800" b="1" dirty="0" smtClean="0"/>
              <a:t>servicio</a:t>
            </a:r>
            <a:r>
              <a:rPr lang="es-ES" sz="2800" b="1" dirty="0" smtClean="0"/>
              <a:t>.</a:t>
            </a:r>
          </a:p>
          <a:p>
            <a:pPr marL="1423264" lvl="1" indent="-514350" algn="just">
              <a:buAutoNum type="arabicPeriod" startAt="3"/>
            </a:pPr>
            <a:endParaRPr lang="es-ES" sz="2800" b="1" dirty="0"/>
          </a:p>
          <a:p>
            <a:pPr algn="just"/>
            <a:r>
              <a:rPr lang="es-ES" sz="2800" dirty="0"/>
              <a:t>Las pruebas de GIS se realizan de la siguiente manera:</a:t>
            </a:r>
          </a:p>
          <a:p>
            <a:pPr lvl="1" algn="just"/>
            <a:r>
              <a:rPr lang="es-ES" sz="2800" b="1" dirty="0" smtClean="0"/>
              <a:t>- Inspección </a:t>
            </a:r>
            <a:r>
              <a:rPr lang="es-ES" sz="2800" b="1" dirty="0"/>
              <a:t>después del transporte</a:t>
            </a:r>
          </a:p>
          <a:p>
            <a:pPr marL="1366114" lvl="1" indent="-457200" algn="just">
              <a:buFontTx/>
              <a:buChar char="-"/>
            </a:pPr>
            <a:r>
              <a:rPr lang="es-ES" sz="2800" b="1" dirty="0" smtClean="0"/>
              <a:t>Verificar </a:t>
            </a:r>
            <a:r>
              <a:rPr lang="es-ES" sz="2800" b="1" dirty="0"/>
              <a:t>visualmente que el GIS esté completo, daños </a:t>
            </a:r>
            <a:r>
              <a:rPr lang="es-ES" sz="2800" b="1" dirty="0" smtClean="0"/>
              <a:t>obvios durante </a:t>
            </a:r>
            <a:r>
              <a:rPr lang="es-ES" sz="2800" b="1" dirty="0"/>
              <a:t>el transporte, etc. </a:t>
            </a:r>
            <a:r>
              <a:rPr lang="es-ES" sz="2800" b="1" dirty="0" smtClean="0"/>
              <a:t>mucho antes </a:t>
            </a:r>
            <a:r>
              <a:rPr lang="es-ES" sz="2800" b="1" dirty="0"/>
              <a:t>de </a:t>
            </a:r>
            <a:r>
              <a:rPr lang="es-ES" sz="2800" b="1" dirty="0" smtClean="0"/>
              <a:t>comenzar </a:t>
            </a:r>
            <a:r>
              <a:rPr lang="es-ES" sz="2800" b="1" dirty="0"/>
              <a:t>la instalación</a:t>
            </a:r>
            <a:r>
              <a:rPr lang="es-ES" sz="28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206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258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Deben </a:t>
            </a:r>
            <a:r>
              <a:rPr lang="es-ES" sz="2800" dirty="0"/>
              <a:t>realizarse las siguientes pruebas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1. Medida de caída de tensión</a:t>
            </a:r>
          </a:p>
          <a:p>
            <a:pPr algn="just"/>
            <a:r>
              <a:rPr lang="es-ES" sz="2800" dirty="0"/>
              <a:t>La prueba de caída de tensión se realiza inyectando 100 </a:t>
            </a:r>
          </a:p>
          <a:p>
            <a:pPr algn="just"/>
            <a:r>
              <a:rPr lang="es-ES" sz="2800" dirty="0"/>
              <a:t>A de </a:t>
            </a:r>
            <a:r>
              <a:rPr lang="es-ES" sz="2800" dirty="0" smtClean="0"/>
              <a:t>CC y </a:t>
            </a:r>
            <a:r>
              <a:rPr lang="es-ES" sz="2800" dirty="0"/>
              <a:t>midiendo cualquier caída de tensión en </a:t>
            </a:r>
            <a:r>
              <a:rPr lang="es-ES" sz="2800" dirty="0" smtClean="0"/>
              <a:t>diferentes </a:t>
            </a:r>
            <a:r>
              <a:rPr lang="es-ES" sz="2800" dirty="0"/>
              <a:t>ubicaciones del sistema.</a:t>
            </a:r>
          </a:p>
          <a:p>
            <a:pPr algn="just"/>
            <a:r>
              <a:rPr lang="es-ES" sz="2800" b="1" dirty="0"/>
              <a:t>2. Comprobación de estanqueidad al gas</a:t>
            </a:r>
          </a:p>
          <a:p>
            <a:pPr algn="just"/>
            <a:r>
              <a:rPr lang="es-ES" sz="2800" dirty="0"/>
              <a:t>Todas las bridas y cualquier pieza de conexión de los </a:t>
            </a:r>
            <a:r>
              <a:rPr lang="es-ES" sz="2800" dirty="0" smtClean="0"/>
              <a:t>compartimentos </a:t>
            </a:r>
            <a:r>
              <a:rPr lang="es-ES" sz="2800" dirty="0"/>
              <a:t>GIS deben comprobarse para </a:t>
            </a:r>
            <a:r>
              <a:rPr lang="es-ES" sz="2800" dirty="0" smtClean="0"/>
              <a:t>comprobar </a:t>
            </a:r>
            <a:r>
              <a:rPr lang="es-ES" sz="2800" dirty="0"/>
              <a:t>su estanqueidad.</a:t>
            </a:r>
          </a:p>
          <a:p>
            <a:pPr algn="just"/>
            <a:r>
              <a:rPr lang="es-ES" sz="2800" b="1" dirty="0"/>
              <a:t>3</a:t>
            </a:r>
            <a:r>
              <a:rPr lang="es-ES" sz="2800" b="1" dirty="0" smtClean="0"/>
              <a:t>.  Prueba  de  resistencia  de  contacto  para  </a:t>
            </a:r>
            <a:r>
              <a:rPr lang="es-ES" sz="2800" b="1" dirty="0"/>
              <a:t>circuito </a:t>
            </a:r>
            <a:r>
              <a:rPr lang="es-ES" sz="2800" b="1" dirty="0" smtClean="0"/>
              <a:t>principal</a:t>
            </a:r>
            <a:endParaRPr lang="es-ES" sz="2800" b="1" dirty="0"/>
          </a:p>
          <a:p>
            <a:pPr algn="just"/>
            <a:r>
              <a:rPr lang="es-ES" sz="2800" dirty="0"/>
              <a:t>Esta prueba se realiza en diferentes puntos del GIS y </a:t>
            </a:r>
            <a:r>
              <a:rPr lang="es-ES" sz="2800" dirty="0" smtClean="0"/>
              <a:t>los resultados </a:t>
            </a:r>
            <a:r>
              <a:rPr lang="es-ES" sz="2800" dirty="0"/>
              <a:t>se comparan con el ensamblado y medido en </a:t>
            </a:r>
            <a:r>
              <a:rPr lang="es-ES" sz="2800" dirty="0" smtClean="0"/>
              <a:t>fábrica</a:t>
            </a:r>
            <a:r>
              <a:rPr lang="es-ES" sz="2800" dirty="0"/>
              <a:t>.</a:t>
            </a:r>
          </a:p>
          <a:p>
            <a:pPr algn="just"/>
            <a:r>
              <a:rPr lang="es-ES" sz="2800" b="1" dirty="0"/>
              <a:t>4. SF6 prueba de fugas</a:t>
            </a:r>
          </a:p>
          <a:p>
            <a:pPr algn="just"/>
            <a:r>
              <a:rPr lang="es-ES" sz="2800" dirty="0"/>
              <a:t>En esta prueba, </a:t>
            </a:r>
            <a:r>
              <a:rPr lang="es-ES" sz="2800" dirty="0" smtClean="0"/>
              <a:t>colocamos una </a:t>
            </a:r>
            <a:r>
              <a:rPr lang="es-ES" sz="2800" dirty="0"/>
              <a:t>cubierta de plástico </a:t>
            </a:r>
            <a:r>
              <a:rPr lang="es-ES" sz="2800" dirty="0" smtClean="0"/>
              <a:t>alrededor </a:t>
            </a:r>
            <a:r>
              <a:rPr lang="es-ES" sz="2800" dirty="0"/>
              <a:t>de cada compartimento del GIS y lo dejamos </a:t>
            </a:r>
            <a:r>
              <a:rPr lang="es-ES" sz="2800" dirty="0" smtClean="0"/>
              <a:t>durante </a:t>
            </a:r>
            <a:r>
              <a:rPr lang="es-ES" sz="2800" dirty="0"/>
              <a:t>24 horas y luego se verifica si hay alguna fuga </a:t>
            </a:r>
            <a:r>
              <a:rPr lang="es-ES" sz="2800" dirty="0" smtClean="0"/>
              <a:t>con </a:t>
            </a:r>
            <a:r>
              <a:rPr lang="es-ES" sz="2800" dirty="0"/>
              <a:t>un SF.6 detector de gas. Si hay alguna fuga, </a:t>
            </a:r>
            <a:r>
              <a:rPr lang="es-ES" sz="2800" dirty="0" smtClean="0"/>
              <a:t>investigue </a:t>
            </a:r>
            <a:r>
              <a:rPr lang="es-ES" sz="2800" dirty="0"/>
              <a:t>la fuente de esta fuga y corríjala antes de </a:t>
            </a:r>
            <a:r>
              <a:rPr lang="es-ES" sz="2800" dirty="0" smtClean="0"/>
              <a:t>poner </a:t>
            </a:r>
            <a:r>
              <a:rPr lang="es-ES" sz="2800" dirty="0"/>
              <a:t>el sistema en servicio.</a:t>
            </a:r>
          </a:p>
          <a:p>
            <a:pPr algn="just"/>
            <a:r>
              <a:rPr lang="es-ES" sz="2800" b="1" dirty="0"/>
              <a:t>5. Prueba de aislación de circuitos de control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Todos los cables de control y las </a:t>
            </a:r>
            <a:r>
              <a:rPr lang="es-ES" sz="2800" dirty="0" smtClean="0"/>
              <a:t>conexiones en GIS </a:t>
            </a:r>
            <a:r>
              <a:rPr lang="es-ES" sz="2800" dirty="0" smtClean="0"/>
              <a:t>deben </a:t>
            </a:r>
            <a:r>
              <a:rPr lang="es-ES" sz="2800" dirty="0"/>
              <a:t>comprobarse utilizando un </a:t>
            </a:r>
            <a:r>
              <a:rPr lang="es-ES" sz="2800" dirty="0" err="1"/>
              <a:t>Megger</a:t>
            </a:r>
            <a:r>
              <a:rPr lang="es-ES" sz="2800" dirty="0"/>
              <a:t> a 2000 V CC </a:t>
            </a:r>
            <a:r>
              <a:rPr lang="es-ES" sz="2800" dirty="0" smtClean="0"/>
              <a:t>durante </a:t>
            </a:r>
            <a:r>
              <a:rPr lang="es-ES" sz="2800" dirty="0"/>
              <a:t>1 minuto y la aislación debe ser superior a 100 </a:t>
            </a:r>
            <a:r>
              <a:rPr lang="es-ES" sz="2800" dirty="0" err="1" smtClean="0"/>
              <a:t>megaohmios</a:t>
            </a:r>
            <a:r>
              <a:rPr lang="es-ES" sz="2800" dirty="0"/>
              <a:t>.</a:t>
            </a:r>
          </a:p>
          <a:p>
            <a:pPr algn="just"/>
            <a:r>
              <a:rPr lang="es-ES" sz="2800" b="1" dirty="0"/>
              <a:t>6. Medición del punto de rocío</a:t>
            </a:r>
          </a:p>
          <a:p>
            <a:pPr algn="just"/>
            <a:r>
              <a:rPr lang="es-ES" sz="2800" dirty="0"/>
              <a:t>La medición del punto de rocío se realiza una vez que </a:t>
            </a:r>
            <a:r>
              <a:rPr lang="es-ES" sz="2800" dirty="0" smtClean="0"/>
              <a:t>los </a:t>
            </a:r>
            <a:r>
              <a:rPr lang="es-ES" sz="2800" dirty="0"/>
              <a:t>compartimentos de gas se han </a:t>
            </a:r>
            <a:r>
              <a:rPr lang="es-ES" sz="2800" dirty="0" smtClean="0"/>
              <a:t>llenado y </a:t>
            </a:r>
            <a:r>
              <a:rPr lang="es-ES" sz="2800" dirty="0" smtClean="0"/>
              <a:t>presurizado </a:t>
            </a:r>
            <a:r>
              <a:rPr lang="es-ES" sz="2800" dirty="0"/>
              <a:t>con SF6 a su presión correcta. Para permitir </a:t>
            </a:r>
          </a:p>
          <a:p>
            <a:pPr algn="just"/>
            <a:r>
              <a:rPr lang="es-ES" sz="2800" dirty="0"/>
              <a:t>una ecualización, esta medición no debe realizarse </a:t>
            </a:r>
            <a:r>
              <a:rPr lang="es-ES" sz="2800" dirty="0" smtClean="0"/>
              <a:t>inmediatamente </a:t>
            </a:r>
            <a:r>
              <a:rPr lang="es-ES" sz="2800" dirty="0"/>
              <a:t>después del llenado. Esta prueba debe </a:t>
            </a:r>
            <a:r>
              <a:rPr lang="es-ES" sz="2800" dirty="0" smtClean="0"/>
              <a:t>realizarse </a:t>
            </a:r>
            <a:r>
              <a:rPr lang="es-ES" sz="2800" dirty="0"/>
              <a:t>para cada SF6 compartimiento.</a:t>
            </a:r>
          </a:p>
          <a:p>
            <a:pPr algn="just"/>
            <a:r>
              <a:rPr lang="es-ES" sz="2800" b="1" dirty="0"/>
              <a:t>7. SF6 prueba del medidor de manómetro</a:t>
            </a:r>
          </a:p>
          <a:p>
            <a:pPr algn="just"/>
            <a:r>
              <a:rPr lang="es-ES" sz="2800" dirty="0"/>
              <a:t>En esta prueba activaremos el </a:t>
            </a:r>
            <a:r>
              <a:rPr lang="es-ES" sz="2800" dirty="0" smtClean="0"/>
              <a:t>funcionamiento del </a:t>
            </a:r>
            <a:r>
              <a:rPr lang="es-ES" sz="2800" dirty="0" smtClean="0"/>
              <a:t>contacto </a:t>
            </a:r>
            <a:r>
              <a:rPr lang="es-ES" sz="2800" dirty="0"/>
              <a:t>de alarma y contacto de disparo del SF6 </a:t>
            </a:r>
            <a:r>
              <a:rPr lang="es-ES" sz="2800" dirty="0" smtClean="0"/>
              <a:t>medidores </a:t>
            </a:r>
            <a:r>
              <a:rPr lang="es-ES" sz="2800" dirty="0"/>
              <a:t>en cada compartimiento y verificar que las </a:t>
            </a:r>
          </a:p>
          <a:p>
            <a:pPr algn="just"/>
            <a:r>
              <a:rPr lang="es-ES" sz="2800" dirty="0"/>
              <a:t>señales </a:t>
            </a:r>
            <a:r>
              <a:rPr lang="es-ES" sz="2800" dirty="0" smtClean="0"/>
              <a:t>se transfieran </a:t>
            </a:r>
            <a:r>
              <a:rPr lang="es-ES" sz="2800" dirty="0"/>
              <a:t>al LCC y/o </a:t>
            </a:r>
            <a:r>
              <a:rPr lang="es-ES" sz="2800" dirty="0" smtClean="0"/>
              <a:t>sala  de control </a:t>
            </a:r>
            <a:r>
              <a:rPr lang="es-ES" sz="2800" dirty="0"/>
              <a:t>central </a:t>
            </a:r>
            <a:r>
              <a:rPr lang="es-ES" sz="2800" dirty="0" smtClean="0"/>
              <a:t>si </a:t>
            </a:r>
            <a:r>
              <a:rPr lang="es-ES" sz="2800" dirty="0"/>
              <a:t>existe.</a:t>
            </a:r>
          </a:p>
          <a:p>
            <a:pPr algn="just"/>
            <a:r>
              <a:rPr lang="es-ES" sz="2800" b="1" dirty="0"/>
              <a:t>8. Prueba de tiempo</a:t>
            </a:r>
          </a:p>
          <a:p>
            <a:pPr algn="just"/>
            <a:r>
              <a:rPr lang="es-ES" sz="2800" dirty="0"/>
              <a:t>En esta prueba se mide </a:t>
            </a:r>
            <a:r>
              <a:rPr lang="es-ES" sz="2800" dirty="0" smtClean="0"/>
              <a:t>el tiempo de apertura </a:t>
            </a:r>
            <a:r>
              <a:rPr lang="es-ES" sz="2800" dirty="0"/>
              <a:t>y cierre </a:t>
            </a:r>
            <a:r>
              <a:rPr lang="es-ES" sz="2800" dirty="0" smtClean="0"/>
              <a:t>de todos los </a:t>
            </a:r>
            <a:r>
              <a:rPr lang="es-ES" sz="2800" dirty="0"/>
              <a:t>interruptores automáticos y comparamos </a:t>
            </a:r>
            <a:r>
              <a:rPr lang="es-ES" sz="2800" dirty="0" smtClean="0"/>
              <a:t>los </a:t>
            </a:r>
            <a:r>
              <a:rPr lang="es-ES" sz="2800" dirty="0"/>
              <a:t>resultados con los suministrados por el fabricante </a:t>
            </a:r>
            <a:r>
              <a:rPr lang="es-ES" sz="2800" dirty="0" smtClean="0"/>
              <a:t>tanto </a:t>
            </a:r>
            <a:r>
              <a:rPr lang="es-ES" sz="2800" dirty="0"/>
              <a:t>a tensión CC nominal como a tensión CC reducido. </a:t>
            </a:r>
          </a:p>
          <a:p>
            <a:pPr algn="just"/>
            <a:r>
              <a:rPr lang="es-ES" sz="2800" dirty="0"/>
              <a:t>Esto se hace para cada fase S para medir cualquier </a:t>
            </a:r>
            <a:r>
              <a:rPr lang="es-ES" sz="2800" dirty="0" smtClean="0"/>
              <a:t>diferencia </a:t>
            </a:r>
            <a:r>
              <a:rPr lang="es-ES" sz="2800" dirty="0"/>
              <a:t>en el tiempo </a:t>
            </a:r>
            <a:r>
              <a:rPr lang="es-ES" sz="2800" dirty="0" smtClean="0"/>
              <a:t>de apertura </a:t>
            </a:r>
            <a:r>
              <a:rPr lang="es-ES" sz="2800" dirty="0"/>
              <a:t>y </a:t>
            </a:r>
            <a:r>
              <a:rPr lang="es-ES" sz="2800" dirty="0" smtClean="0"/>
              <a:t>cierre para </a:t>
            </a:r>
            <a:r>
              <a:rPr lang="es-ES" sz="2800" dirty="0"/>
              <a:t>las </a:t>
            </a:r>
            <a:r>
              <a:rPr lang="es-ES" sz="2800" dirty="0" smtClean="0"/>
              <a:t>fases </a:t>
            </a:r>
            <a:r>
              <a:rPr lang="es-ES" sz="2800" dirty="0"/>
              <a:t>del CB que no sea detectada por la protección de </a:t>
            </a:r>
            <a:r>
              <a:rPr lang="es-ES" sz="2800" dirty="0" smtClean="0"/>
              <a:t>discrepancia </a:t>
            </a:r>
            <a:r>
              <a:rPr lang="es-ES" sz="2800" dirty="0"/>
              <a:t>de fase del CB. Los tiempos de cierre y </a:t>
            </a:r>
            <a:r>
              <a:rPr lang="es-ES" sz="2800" dirty="0" smtClean="0"/>
              <a:t>apertura </a:t>
            </a:r>
            <a:r>
              <a:rPr lang="es-ES" sz="2800" dirty="0"/>
              <a:t>de los seccionadores y seccionadores de </a:t>
            </a:r>
            <a:r>
              <a:rPr lang="es-ES" sz="2800" dirty="0" smtClean="0"/>
              <a:t>puesta </a:t>
            </a:r>
            <a:r>
              <a:rPr lang="es-ES" sz="2800" dirty="0"/>
              <a:t>a tierra se miden y comparan con las </a:t>
            </a:r>
          </a:p>
          <a:p>
            <a:pPr algn="just"/>
            <a:r>
              <a:rPr lang="es-ES" sz="2800" dirty="0"/>
              <a:t>especificaciones suministradas por el fabricante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b="1" dirty="0" smtClean="0"/>
              <a:t>.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724044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9</a:t>
            </a:r>
            <a:r>
              <a:rPr lang="es-ES" sz="2800" b="1" dirty="0"/>
              <a:t>. Pruebas de transformadores de </a:t>
            </a:r>
            <a:r>
              <a:rPr lang="es-ES" sz="2800" b="1" dirty="0" smtClean="0"/>
              <a:t>medida</a:t>
            </a:r>
          </a:p>
          <a:p>
            <a:pPr algn="just"/>
            <a:endParaRPr lang="es-ES" sz="2800" b="1" dirty="0"/>
          </a:p>
          <a:p>
            <a:pPr lvl="1" algn="just"/>
            <a:r>
              <a:rPr lang="es-ES" sz="2800" b="1" dirty="0" smtClean="0"/>
              <a:t>- Prueba </a:t>
            </a:r>
            <a:r>
              <a:rPr lang="es-ES" sz="2800" b="1" dirty="0" smtClean="0"/>
              <a:t>de polaridad: esta prueba se realiza para verificar la polaridad correcta del CT y VT.</a:t>
            </a:r>
          </a:p>
          <a:p>
            <a:pPr lvl="1" algn="just"/>
            <a:r>
              <a:rPr lang="es-ES" sz="2800" b="1" dirty="0" smtClean="0"/>
              <a:t>- Prueba </a:t>
            </a:r>
            <a:r>
              <a:rPr lang="es-ES" sz="2800" b="1" dirty="0" smtClean="0"/>
              <a:t>de relación para CT y VT.</a:t>
            </a:r>
          </a:p>
          <a:p>
            <a:pPr lvl="1" algn="just"/>
            <a:r>
              <a:rPr lang="es-ES" sz="2800" b="1" dirty="0" smtClean="0"/>
              <a:t>- Prueba </a:t>
            </a:r>
            <a:r>
              <a:rPr lang="es-ES" sz="2800" b="1" dirty="0" smtClean="0"/>
              <a:t>de resistencia de tensión a 2 </a:t>
            </a:r>
            <a:r>
              <a:rPr lang="es-ES" sz="2800" b="1" dirty="0" err="1" smtClean="0"/>
              <a:t>kV</a:t>
            </a:r>
            <a:r>
              <a:rPr lang="es-ES" sz="2800" b="1" dirty="0" smtClean="0"/>
              <a:t> durante 30 </a:t>
            </a:r>
            <a:r>
              <a:rPr lang="es-ES" sz="2800" b="1" dirty="0" err="1" smtClean="0"/>
              <a:t>spara</a:t>
            </a:r>
            <a:r>
              <a:rPr lang="es-ES" sz="2800" b="1" dirty="0" smtClean="0"/>
              <a:t> CT y VT.</a:t>
            </a:r>
          </a:p>
          <a:p>
            <a:pPr lvl="1" algn="just"/>
            <a:r>
              <a:rPr lang="es-ES" sz="2800" b="1" dirty="0" smtClean="0"/>
              <a:t>- Prueba </a:t>
            </a:r>
            <a:r>
              <a:rPr lang="es-ES" sz="2800" b="1" dirty="0" smtClean="0"/>
              <a:t>de resistencia de bobinado para CT y VT.</a:t>
            </a:r>
          </a:p>
          <a:p>
            <a:pPr lvl="1" algn="just"/>
            <a:r>
              <a:rPr lang="es-ES" sz="2800" b="1" dirty="0" smtClean="0"/>
              <a:t>- Prueba </a:t>
            </a:r>
            <a:r>
              <a:rPr lang="es-ES" sz="2800" b="1" dirty="0" smtClean="0"/>
              <a:t>de carga o resistencia de bucle para CT y VT. </a:t>
            </a:r>
          </a:p>
          <a:p>
            <a:pPr lvl="1" algn="just"/>
            <a:r>
              <a:rPr lang="es-ES" sz="2800" b="1" dirty="0" smtClean="0"/>
              <a:t>- Prueba </a:t>
            </a:r>
            <a:r>
              <a:rPr lang="es-ES" sz="2800" b="1" dirty="0" smtClean="0"/>
              <a:t>de curva de magnetización para TC.</a:t>
            </a:r>
          </a:p>
          <a:p>
            <a:pPr marL="1366114" lvl="1" indent="-457200" algn="just">
              <a:buFontTx/>
              <a:buChar char="-"/>
            </a:pPr>
            <a:r>
              <a:rPr lang="es-ES" sz="2800" b="1" dirty="0" smtClean="0"/>
              <a:t>Prueba </a:t>
            </a:r>
            <a:r>
              <a:rPr lang="es-ES" sz="2800" b="1" dirty="0" smtClean="0"/>
              <a:t>de resistencia de </a:t>
            </a:r>
            <a:r>
              <a:rPr lang="es-ES" sz="2800" b="1" dirty="0" smtClean="0"/>
              <a:t>aislación de </a:t>
            </a:r>
            <a:r>
              <a:rPr lang="es-ES" sz="2800" b="1" dirty="0" err="1" smtClean="0"/>
              <a:t>Megger</a:t>
            </a:r>
            <a:r>
              <a:rPr lang="es-ES" sz="2800" b="1" dirty="0" smtClean="0"/>
              <a:t> para </a:t>
            </a:r>
            <a:r>
              <a:rPr lang="es-ES" sz="2800" b="1" dirty="0" smtClean="0"/>
              <a:t>los CT y VT, tanto primarios como secundarios</a:t>
            </a:r>
            <a:r>
              <a:rPr lang="es-ES" sz="2800" b="1" dirty="0" smtClean="0"/>
              <a:t>.</a:t>
            </a:r>
          </a:p>
          <a:p>
            <a:pPr marL="1366114" lvl="1" indent="-457200" algn="just">
              <a:buFontTx/>
              <a:buChar char="-"/>
            </a:pPr>
            <a:endParaRPr lang="es-ES" sz="2800" b="1" dirty="0" smtClean="0"/>
          </a:p>
          <a:p>
            <a:pPr algn="just"/>
            <a:r>
              <a:rPr lang="es-ES" sz="2800" b="1" dirty="0" smtClean="0"/>
              <a:t>10. Prueba de alta tensión para </a:t>
            </a:r>
            <a:r>
              <a:rPr lang="es-ES" sz="2800" b="1" dirty="0" smtClean="0"/>
              <a:t>GIS</a:t>
            </a:r>
          </a:p>
          <a:p>
            <a:pPr algn="just"/>
            <a:endParaRPr lang="es-ES" sz="2800" b="1" dirty="0" smtClean="0"/>
          </a:p>
          <a:p>
            <a:pPr algn="just"/>
            <a:r>
              <a:rPr lang="es-ES" sz="2800" dirty="0" smtClean="0"/>
              <a:t>Esta  prueba  se  realiza  utilizando  instrumentos de </a:t>
            </a:r>
            <a:r>
              <a:rPr lang="es-ES" sz="2800" dirty="0" smtClean="0"/>
              <a:t>resonancia </a:t>
            </a:r>
            <a:r>
              <a:rPr lang="es-ES" sz="2800" dirty="0"/>
              <a:t>en cascada a una tensión específica:</a:t>
            </a:r>
          </a:p>
          <a:p>
            <a:pPr algn="just"/>
            <a:r>
              <a:rPr lang="es-ES" sz="2800" dirty="0" err="1"/>
              <a:t>Vtest</a:t>
            </a:r>
            <a:r>
              <a:rPr lang="es-ES" sz="2800" dirty="0"/>
              <a:t> = 0,8V de la tensión nominal, con una frecuencia de </a:t>
            </a:r>
            <a:r>
              <a:rPr lang="es-ES" sz="2800" dirty="0" smtClean="0"/>
              <a:t>aproximadamente 45-300 Hz. Con  todos  los </a:t>
            </a:r>
            <a:r>
              <a:rPr lang="es-ES" sz="2800" dirty="0" smtClean="0"/>
              <a:t>interruptores </a:t>
            </a:r>
            <a:r>
              <a:rPr lang="es-ES" sz="2800" dirty="0" smtClean="0"/>
              <a:t>automáticos y seccionadores cerrados y todos los seccionadores de puesta a  tierra  </a:t>
            </a:r>
            <a:r>
              <a:rPr lang="es-ES" sz="2800" dirty="0"/>
              <a:t>abiertos, </a:t>
            </a:r>
            <a:r>
              <a:rPr lang="es-ES" sz="2800" dirty="0" smtClean="0"/>
              <a:t>todos </a:t>
            </a:r>
            <a:r>
              <a:rPr lang="es-ES" sz="2800" dirty="0"/>
              <a:t>los devanados secundarios del TC deben </a:t>
            </a:r>
            <a:r>
              <a:rPr lang="es-ES" sz="2800" dirty="0" smtClean="0"/>
              <a:t>cortocircuitarse y todos </a:t>
            </a:r>
            <a:r>
              <a:rPr lang="es-ES" sz="2800" dirty="0"/>
              <a:t>los interruptores automáticos en </a:t>
            </a:r>
            <a:r>
              <a:rPr lang="es-ES" sz="2800" dirty="0" smtClean="0"/>
              <a:t>miniatura </a:t>
            </a:r>
            <a:r>
              <a:rPr lang="es-ES" sz="2800" dirty="0"/>
              <a:t>del VT deben abrirse. También se debe realizar </a:t>
            </a:r>
            <a:r>
              <a:rPr lang="es-ES" sz="2800" dirty="0" smtClean="0"/>
              <a:t>una </a:t>
            </a:r>
            <a:r>
              <a:rPr lang="es-ES" sz="2800" dirty="0"/>
              <a:t>prueba de </a:t>
            </a:r>
            <a:r>
              <a:rPr lang="es-ES" sz="2800" dirty="0" err="1"/>
              <a:t>Megger</a:t>
            </a:r>
            <a:r>
              <a:rPr lang="es-ES" sz="2800" dirty="0"/>
              <a:t> después de esta prueba</a:t>
            </a:r>
            <a:r>
              <a:rPr lang="es-ES" sz="2800" dirty="0" smtClean="0"/>
              <a:t>.</a:t>
            </a:r>
            <a:endParaRPr lang="es-ES" sz="2800" dirty="0" smtClean="0"/>
          </a:p>
        </p:txBody>
      </p:sp>
    </p:spTree>
    <p:extLst>
      <p:ext uri="{BB962C8B-B14F-4D97-AF65-F5344CB8AC3E}">
        <p14:creationId xmlns:p14="http://schemas.microsoft.com/office/powerpoint/2010/main" val="2041128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1295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14.12 MANEJO </a:t>
            </a:r>
            <a:r>
              <a:rPr lang="es-ES" sz="2800" b="1" dirty="0"/>
              <a:t>DE GAS SF6</a:t>
            </a:r>
          </a:p>
          <a:p>
            <a:pPr algn="just"/>
            <a:r>
              <a:rPr lang="es-ES" sz="2800" b="1" dirty="0"/>
              <a:t>14.12.1 Cilindro de llenado de gas </a:t>
            </a:r>
            <a:r>
              <a:rPr lang="es-ES" sz="2800" b="1" dirty="0" smtClean="0"/>
              <a:t>SF6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Figura 14.13 muestra cómo llenar los compartimentos </a:t>
            </a:r>
            <a:r>
              <a:rPr lang="es-ES" sz="2800" dirty="0" smtClean="0"/>
              <a:t>GIS </a:t>
            </a:r>
            <a:r>
              <a:rPr lang="es-ES" sz="2800" dirty="0"/>
              <a:t>cuando la densidad </a:t>
            </a:r>
            <a:r>
              <a:rPr lang="es-ES" sz="2800" dirty="0" smtClean="0"/>
              <a:t>del gas </a:t>
            </a:r>
            <a:r>
              <a:rPr lang="es-ES" sz="2800" dirty="0"/>
              <a:t>es menor que la deseada </a:t>
            </a:r>
            <a:r>
              <a:rPr lang="es-ES" sz="2800" dirty="0" smtClean="0"/>
              <a:t>para </a:t>
            </a:r>
            <a:r>
              <a:rPr lang="es-ES" sz="2800" dirty="0"/>
              <a:t>ese compartimento debido a fuga de SF6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</a:t>
            </a:r>
            <a:r>
              <a:rPr lang="es-ES" sz="2800" b="1" dirty="0" smtClean="0"/>
              <a:t>14.13  </a:t>
            </a:r>
            <a:r>
              <a:rPr lang="es-ES" sz="2800" b="1" dirty="0" smtClean="0"/>
              <a:t>SF6 </a:t>
            </a:r>
            <a:r>
              <a:rPr lang="es-ES" sz="2800" b="1" dirty="0" smtClean="0"/>
              <a:t>configuración del cilindro de llenado de </a:t>
            </a:r>
            <a:r>
              <a:rPr lang="es-ES" sz="2800" b="1" dirty="0" smtClean="0"/>
              <a:t>gas</a:t>
            </a:r>
            <a:r>
              <a:rPr lang="es-ES" sz="2800" b="1" dirty="0" smtClean="0"/>
              <a:t>.</a:t>
            </a:r>
            <a:endParaRPr lang="es-ES" sz="28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800" y="2946400"/>
            <a:ext cx="115824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41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14.12.2 </a:t>
            </a:r>
            <a:r>
              <a:rPr lang="es-ES" sz="2800" b="1" dirty="0"/>
              <a:t>Camión de servicio de </a:t>
            </a:r>
            <a:r>
              <a:rPr lang="es-ES" sz="2800" b="1" dirty="0" smtClean="0"/>
              <a:t>gas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Todo el </a:t>
            </a:r>
            <a:r>
              <a:rPr lang="es-ES" sz="2800" dirty="0"/>
              <a:t>equipo </a:t>
            </a:r>
            <a:r>
              <a:rPr lang="es-ES" sz="2800" dirty="0" smtClean="0"/>
              <a:t>de SF6 debe llenarse </a:t>
            </a:r>
            <a:r>
              <a:rPr lang="es-ES" sz="2800" dirty="0"/>
              <a:t>inicialmente y después </a:t>
            </a:r>
            <a:r>
              <a:rPr lang="es-ES" sz="2800" dirty="0" smtClean="0"/>
              <a:t>de </a:t>
            </a:r>
            <a:r>
              <a:rPr lang="es-ES" sz="2800" dirty="0"/>
              <a:t>un </a:t>
            </a:r>
            <a:r>
              <a:rPr lang="es-ES" sz="2800" dirty="0" smtClean="0"/>
              <a:t>tiempo puede necesitar ser </a:t>
            </a:r>
            <a:r>
              <a:rPr lang="es-ES" sz="2800" dirty="0"/>
              <a:t>llenado. Para </a:t>
            </a:r>
            <a:r>
              <a:rPr lang="es-ES" sz="2800" dirty="0" smtClean="0"/>
              <a:t>realizar la </a:t>
            </a:r>
            <a:r>
              <a:rPr lang="es-ES" sz="2800" dirty="0" smtClean="0"/>
              <a:t>revisión </a:t>
            </a:r>
            <a:r>
              <a:rPr lang="es-ES" sz="2800" dirty="0"/>
              <a:t>o el </a:t>
            </a:r>
            <a:r>
              <a:rPr lang="es-ES" sz="2800" dirty="0" smtClean="0"/>
              <a:t>mantenimiento de este equipo, se debe </a:t>
            </a:r>
            <a:r>
              <a:rPr lang="es-ES" sz="2800" dirty="0" smtClean="0"/>
              <a:t>eliminar </a:t>
            </a:r>
            <a:r>
              <a:rPr lang="es-ES" sz="2800" dirty="0"/>
              <a:t>el gas. Liberar el gas a </a:t>
            </a:r>
            <a:r>
              <a:rPr lang="es-ES" sz="2800" dirty="0" smtClean="0"/>
              <a:t>la atmósfera sería muy </a:t>
            </a:r>
            <a:r>
              <a:rPr lang="es-ES" sz="2800" dirty="0" smtClean="0"/>
              <a:t>costoso </a:t>
            </a:r>
            <a:r>
              <a:rPr lang="es-ES" sz="2800" dirty="0"/>
              <a:t>y posiblemente peligroso si </a:t>
            </a:r>
            <a:r>
              <a:rPr lang="es-ES" sz="2800" dirty="0" smtClean="0"/>
              <a:t>se hiciera en interiores</a:t>
            </a:r>
            <a:r>
              <a:rPr lang="es-ES" sz="2800" dirty="0"/>
              <a:t>. </a:t>
            </a:r>
          </a:p>
          <a:p>
            <a:pPr algn="just"/>
            <a:r>
              <a:rPr lang="es-ES" sz="2800" dirty="0" smtClean="0"/>
              <a:t>La mayoría de </a:t>
            </a:r>
            <a:r>
              <a:rPr lang="es-ES" sz="2800" dirty="0"/>
              <a:t>los </a:t>
            </a:r>
            <a:r>
              <a:rPr lang="es-ES" sz="2800" dirty="0" smtClean="0"/>
              <a:t>camiones de servicio de gas SF6 están equipados para proporcionar  </a:t>
            </a:r>
            <a:r>
              <a:rPr lang="es-ES" sz="2800" dirty="0"/>
              <a:t>almacenamiento</a:t>
            </a:r>
            <a:r>
              <a:rPr lang="es-ES" sz="2800" dirty="0" smtClean="0"/>
              <a:t>,  </a:t>
            </a:r>
            <a:r>
              <a:rPr lang="es-ES" sz="2800" dirty="0"/>
              <a:t>purificación </a:t>
            </a:r>
            <a:r>
              <a:rPr lang="es-ES" sz="2800" dirty="0" smtClean="0"/>
              <a:t>y </a:t>
            </a:r>
            <a:r>
              <a:rPr lang="es-ES" sz="2800" dirty="0"/>
              <a:t>transferencia de gas </a:t>
            </a:r>
            <a:r>
              <a:rPr lang="es-ES" sz="2800" dirty="0" smtClean="0"/>
              <a:t>hacia y desde el equipo (</a:t>
            </a:r>
            <a:r>
              <a:rPr lang="es-ES" sz="2800" dirty="0" smtClean="0"/>
              <a:t>Figura 14.14).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FIGURA 14.14 SF6 camión de llenado de gas. HMI, interfaz </a:t>
            </a:r>
            <a:r>
              <a:rPr lang="es-ES" sz="2800" b="1" dirty="0" smtClean="0"/>
              <a:t>hombre-máquina.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Las funciones principales de un camión de servicio de gas </a:t>
            </a:r>
            <a:r>
              <a:rPr lang="es-ES" sz="2800" dirty="0" smtClean="0"/>
              <a:t>SF6 </a:t>
            </a:r>
            <a:r>
              <a:rPr lang="es-ES" sz="2800" dirty="0"/>
              <a:t>deben quitar el SF6 de una celda o interruptor, </a:t>
            </a:r>
            <a:r>
              <a:rPr lang="es-ES" sz="2800" dirty="0" smtClean="0"/>
              <a:t>guardarlo</a:t>
            </a:r>
            <a:r>
              <a:rPr lang="es-ES" sz="2800" dirty="0"/>
              <a:t>, </a:t>
            </a:r>
            <a:r>
              <a:rPr lang="es-ES" sz="2800" dirty="0" smtClean="0"/>
              <a:t>limpiarlo y </a:t>
            </a:r>
            <a:r>
              <a:rPr lang="es-ES" sz="2800" dirty="0"/>
              <a:t>secarlo, y </a:t>
            </a:r>
            <a:r>
              <a:rPr lang="es-ES" sz="2800" dirty="0" smtClean="0"/>
              <a:t>regresarlo a </a:t>
            </a:r>
            <a:r>
              <a:rPr lang="es-ES" sz="2800" dirty="0"/>
              <a:t>la celda o </a:t>
            </a:r>
            <a:r>
              <a:rPr lang="es-ES" sz="2800" dirty="0" smtClean="0"/>
              <a:t>interruptor</a:t>
            </a:r>
            <a:r>
              <a:rPr lang="es-ES" sz="2800" dirty="0"/>
              <a:t>. Los </a:t>
            </a:r>
            <a:r>
              <a:rPr lang="es-ES" sz="2800" dirty="0" smtClean="0"/>
              <a:t>principales componentes </a:t>
            </a:r>
            <a:r>
              <a:rPr lang="es-ES" sz="2800" dirty="0"/>
              <a:t>necesarios para </a:t>
            </a:r>
            <a:r>
              <a:rPr lang="es-ES" sz="2800" dirty="0" smtClean="0"/>
              <a:t>lograrlo </a:t>
            </a:r>
            <a:r>
              <a:rPr lang="es-ES" sz="2800" dirty="0"/>
              <a:t>son:</a:t>
            </a:r>
          </a:p>
          <a:p>
            <a:pPr lvl="1" algn="just"/>
            <a:r>
              <a:rPr lang="es-ES" sz="2800" b="1" dirty="0" smtClean="0"/>
              <a:t>-  </a:t>
            </a:r>
            <a:r>
              <a:rPr lang="es-ES" sz="2800" b="1" dirty="0"/>
              <a:t>Bomba </a:t>
            </a:r>
            <a:r>
              <a:rPr lang="es-ES" sz="2800" b="1" dirty="0" smtClean="0"/>
              <a:t>de vacío, para </a:t>
            </a:r>
            <a:r>
              <a:rPr lang="es-ES" sz="2800" b="1" dirty="0"/>
              <a:t>extraer el SF6 fuera </a:t>
            </a:r>
            <a:r>
              <a:rPr lang="es-ES" sz="2800" b="1" dirty="0" smtClean="0"/>
              <a:t>de la </a:t>
            </a:r>
            <a:r>
              <a:rPr lang="es-ES" sz="2800" b="1" dirty="0"/>
              <a:t>celda y </a:t>
            </a:r>
            <a:r>
              <a:rPr lang="es-ES" sz="2800" b="1" dirty="0" smtClean="0"/>
              <a:t>para </a:t>
            </a:r>
            <a:r>
              <a:rPr lang="es-ES" sz="2800" b="1" dirty="0"/>
              <a:t>crear un vacío antes de rellenar la celda con SF6.</a:t>
            </a:r>
          </a:p>
          <a:p>
            <a:pPr lvl="1" algn="just"/>
            <a:r>
              <a:rPr lang="es-ES" sz="2800" b="1" dirty="0" smtClean="0"/>
              <a:t>-  </a:t>
            </a:r>
            <a:r>
              <a:rPr lang="es-ES" sz="2800" b="1" dirty="0"/>
              <a:t>Un tanque de almacenamiento del SF6.</a:t>
            </a:r>
          </a:p>
          <a:p>
            <a:pPr lvl="1" algn="just"/>
            <a:r>
              <a:rPr lang="es-ES" sz="2800" b="1" dirty="0" smtClean="0"/>
              <a:t>-  Un  compresor  para  bombear  el  SF6  en  la  cuba  </a:t>
            </a:r>
            <a:r>
              <a:rPr lang="es-ES" sz="2800" b="1" dirty="0"/>
              <a:t>de </a:t>
            </a:r>
            <a:r>
              <a:rPr lang="es-ES" sz="2800" b="1" dirty="0" smtClean="0"/>
              <a:t>almacenamiento </a:t>
            </a:r>
            <a:r>
              <a:rPr lang="es-ES" sz="2800" b="1" dirty="0"/>
              <a:t>o de regreso a la celda.</a:t>
            </a:r>
          </a:p>
          <a:p>
            <a:pPr lvl="1" algn="just"/>
            <a:r>
              <a:rPr lang="es-ES" sz="2800" b="1" dirty="0" smtClean="0"/>
              <a:t>-  </a:t>
            </a:r>
            <a:r>
              <a:rPr lang="es-ES" sz="2800" b="1" dirty="0"/>
              <a:t>Un sistema de filtrado para eliminar la humedad y otros </a:t>
            </a:r>
            <a:r>
              <a:rPr lang="es-ES" sz="2800" b="1" dirty="0" smtClean="0"/>
              <a:t>contaminantes </a:t>
            </a:r>
            <a:r>
              <a:rPr lang="es-ES" sz="2800" b="1" dirty="0"/>
              <a:t>del gas antes de su regreso a la celda.</a:t>
            </a:r>
          </a:p>
          <a:p>
            <a:pPr algn="just"/>
            <a:r>
              <a:rPr lang="es-ES" sz="2800" dirty="0"/>
              <a:t>Estos componentes principales están </a:t>
            </a:r>
            <a:r>
              <a:rPr lang="es-ES" sz="2800" dirty="0" smtClean="0"/>
              <a:t>interconectados por </a:t>
            </a:r>
            <a:r>
              <a:rPr lang="es-ES" sz="2800" dirty="0" smtClean="0"/>
              <a:t>una </a:t>
            </a:r>
            <a:r>
              <a:rPr lang="es-ES" sz="2800" dirty="0"/>
              <a:t>serie de válvulas y tuberías de </a:t>
            </a:r>
            <a:r>
              <a:rPr lang="es-ES" sz="2800" dirty="0" smtClean="0"/>
              <a:t>tal manera que el </a:t>
            </a:r>
            <a:r>
              <a:rPr lang="es-ES" sz="2800" dirty="0" smtClean="0"/>
              <a:t>camión </a:t>
            </a:r>
            <a:r>
              <a:rPr lang="es-ES" sz="2800" dirty="0"/>
              <a:t>de gas se puede operar en varios modos diferentes. </a:t>
            </a:r>
            <a:endParaRPr lang="es-ES" sz="28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0" y="3051174"/>
            <a:ext cx="12877800" cy="601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32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1000" y="305730"/>
            <a:ext cx="23063200" cy="914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Se </a:t>
            </a:r>
            <a:r>
              <a:rPr lang="es-ES" sz="2800" dirty="0"/>
              <a:t>controlan varias funciones importantes del camión. </a:t>
            </a:r>
          </a:p>
          <a:p>
            <a:pPr algn="just"/>
            <a:r>
              <a:rPr lang="es-ES" sz="2800" dirty="0"/>
              <a:t>Antes de llenar el equipo, se debe medir la </a:t>
            </a:r>
            <a:r>
              <a:rPr lang="es-ES" sz="2800" dirty="0" smtClean="0"/>
              <a:t>temperatura ambiente </a:t>
            </a:r>
            <a:r>
              <a:rPr lang="es-ES" sz="2800" dirty="0"/>
              <a:t>y consultar la tabla de presión, temperatura y </a:t>
            </a:r>
            <a:r>
              <a:rPr lang="es-ES" sz="2800" dirty="0" smtClean="0"/>
              <a:t>densidad </a:t>
            </a:r>
            <a:r>
              <a:rPr lang="es-ES" sz="2800" dirty="0"/>
              <a:t>para determinar la presión de funcionamiento </a:t>
            </a:r>
            <a:r>
              <a:rPr lang="es-ES" sz="2800" dirty="0" smtClean="0"/>
              <a:t>correcta </a:t>
            </a:r>
            <a:r>
              <a:rPr lang="es-ES" sz="2800" dirty="0"/>
              <a:t>para la temperatura.</a:t>
            </a:r>
          </a:p>
          <a:p>
            <a:pPr algn="just"/>
            <a:r>
              <a:rPr lang="es-ES" sz="2800" dirty="0"/>
              <a:t>Se debe hacer todo lo posible para evitar que el aire entre y </a:t>
            </a:r>
            <a:r>
              <a:rPr lang="es-ES" sz="2800" dirty="0" smtClean="0"/>
              <a:t>se </a:t>
            </a:r>
            <a:r>
              <a:rPr lang="es-ES" sz="2800" dirty="0"/>
              <a:t>mezcle con el gas, mediante la purga o evacuación de las </a:t>
            </a:r>
            <a:r>
              <a:rPr lang="es-ES" sz="2800" dirty="0" smtClean="0"/>
              <a:t>mangueras </a:t>
            </a:r>
            <a:r>
              <a:rPr lang="es-ES" sz="2800" dirty="0"/>
              <a:t>portátiles y la correcta selección de la válvula. </a:t>
            </a:r>
          </a:p>
          <a:p>
            <a:pPr algn="just"/>
            <a:r>
              <a:rPr lang="es-ES" sz="2800" dirty="0" smtClean="0"/>
              <a:t>Cuando el equipo se ha  abierto a la atmósfera, debe evacuarse para eliminar el aire  y la humedad absorbida </a:t>
            </a:r>
            <a:r>
              <a:rPr lang="es-ES" sz="2800" dirty="0" smtClean="0"/>
              <a:t>antes </a:t>
            </a:r>
            <a:r>
              <a:rPr lang="es-ES" sz="2800" dirty="0"/>
              <a:t>de volver a llenarlo. Después de llenar el equipo debe </a:t>
            </a:r>
            <a:r>
              <a:rPr lang="es-ES" sz="2800" dirty="0" smtClean="0"/>
              <a:t>dejarse </a:t>
            </a:r>
            <a:r>
              <a:rPr lang="es-ES" sz="2800" dirty="0"/>
              <a:t>estabilizar </a:t>
            </a:r>
            <a:r>
              <a:rPr lang="es-ES" sz="2800" dirty="0" smtClean="0"/>
              <a:t>durante varias </a:t>
            </a:r>
            <a:r>
              <a:rPr lang="es-ES" sz="2800" dirty="0"/>
              <a:t>horas para garantizar </a:t>
            </a:r>
            <a:r>
              <a:rPr lang="es-ES" sz="2800" dirty="0" smtClean="0"/>
              <a:t>que la </a:t>
            </a:r>
            <a:r>
              <a:rPr lang="es-ES" sz="2800" dirty="0"/>
              <a:t>densidad sea la correcta.</a:t>
            </a:r>
          </a:p>
          <a:p>
            <a:pPr algn="just"/>
            <a:r>
              <a:rPr lang="es-ES" sz="2800" dirty="0" smtClean="0"/>
              <a:t>El  sistema  de  camión  consta  de los siguientes </a:t>
            </a:r>
            <a:r>
              <a:rPr lang="es-ES" sz="2800" dirty="0" smtClean="0"/>
              <a:t>componentes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lvl="1" algn="just"/>
            <a:r>
              <a:rPr lang="es-ES" sz="2800" b="1" dirty="0" smtClean="0"/>
              <a:t>-  </a:t>
            </a:r>
            <a:r>
              <a:rPr lang="es-ES" sz="2800" b="1" dirty="0"/>
              <a:t>Bomba de succión sin aceite para la recuperación de SF6. </a:t>
            </a:r>
          </a:p>
          <a:p>
            <a:pPr lvl="1" algn="just"/>
            <a:r>
              <a:rPr lang="es-ES" sz="2800" b="1" dirty="0" smtClean="0"/>
              <a:t>-  </a:t>
            </a:r>
            <a:r>
              <a:rPr lang="es-ES" sz="2800" b="1" dirty="0"/>
              <a:t>Bomba de vacío para evacuación de aire.</a:t>
            </a:r>
          </a:p>
          <a:p>
            <a:pPr lvl="1" algn="just"/>
            <a:r>
              <a:rPr lang="es-ES" sz="2800" b="1" dirty="0" smtClean="0"/>
              <a:t>-  Indicación de  funcionamiento de  los parámetros de </a:t>
            </a:r>
            <a:r>
              <a:rPr lang="es-ES" sz="2800" b="1" dirty="0" smtClean="0"/>
              <a:t>proceso </a:t>
            </a:r>
            <a:r>
              <a:rPr lang="es-ES" sz="2800" b="1" dirty="0"/>
              <a:t>más importantes en un panel de pantalla.</a:t>
            </a:r>
          </a:p>
          <a:p>
            <a:pPr lvl="1" algn="just"/>
            <a:r>
              <a:rPr lang="es-ES" sz="2800" b="1" dirty="0" smtClean="0"/>
              <a:t>-  </a:t>
            </a:r>
            <a:r>
              <a:rPr lang="es-ES" sz="2800" b="1" dirty="0"/>
              <a:t>Evaporador.</a:t>
            </a:r>
          </a:p>
          <a:p>
            <a:pPr lvl="1" algn="just"/>
            <a:r>
              <a:rPr lang="es-ES" sz="2800" b="1" dirty="0" smtClean="0"/>
              <a:t>-  </a:t>
            </a:r>
            <a:r>
              <a:rPr lang="es-ES" sz="2800" b="1" dirty="0"/>
              <a:t>Filtro de partículas. </a:t>
            </a:r>
          </a:p>
          <a:p>
            <a:pPr lvl="1" algn="just"/>
            <a:r>
              <a:rPr lang="es-ES" sz="2800" b="1" dirty="0" smtClean="0"/>
              <a:t>-  </a:t>
            </a:r>
            <a:r>
              <a:rPr lang="es-ES" sz="2800" b="1" dirty="0"/>
              <a:t>Filtro seco.</a:t>
            </a:r>
          </a:p>
          <a:p>
            <a:pPr lvl="1" algn="just"/>
            <a:r>
              <a:rPr lang="es-ES" sz="2800" b="1" dirty="0" smtClean="0"/>
              <a:t>-  </a:t>
            </a:r>
            <a:r>
              <a:rPr lang="es-ES" sz="2800" b="1" dirty="0"/>
              <a:t>Unidades de presión y vacío.</a:t>
            </a:r>
          </a:p>
          <a:p>
            <a:pPr lvl="1" algn="just"/>
            <a:r>
              <a:rPr lang="es-ES" sz="2800" b="1" dirty="0" smtClean="0"/>
              <a:t>-  </a:t>
            </a:r>
            <a:r>
              <a:rPr lang="es-ES" sz="2800" b="1" dirty="0"/>
              <a:t>Básculas de pesaje para SF6 botellas.</a:t>
            </a:r>
          </a:p>
          <a:p>
            <a:pPr marL="1366114" lvl="1" indent="-457200" algn="just">
              <a:buFontTx/>
              <a:buChar char="-"/>
            </a:pPr>
            <a:r>
              <a:rPr lang="es-ES" sz="2800" b="1" dirty="0" smtClean="0"/>
              <a:t>Manguera </a:t>
            </a:r>
            <a:r>
              <a:rPr lang="es-ES" sz="2800" b="1" dirty="0"/>
              <a:t>de conexión de almacenamiento larga</a:t>
            </a:r>
            <a:r>
              <a:rPr lang="es-ES" sz="2800" b="1" dirty="0" smtClean="0"/>
              <a:t>.</a:t>
            </a:r>
          </a:p>
          <a:p>
            <a:pPr marL="1366114" lvl="1" indent="-457200" algn="just">
              <a:buFontTx/>
              <a:buChar char="-"/>
            </a:pPr>
            <a:endParaRPr lang="es-ES" sz="2800" b="1" dirty="0"/>
          </a:p>
          <a:p>
            <a:pPr algn="just"/>
            <a:r>
              <a:rPr lang="es-ES" sz="2800" b="1" dirty="0"/>
              <a:t>Nota: Antes de realizar cualquier manipulación de gas, es </a:t>
            </a:r>
            <a:r>
              <a:rPr lang="es-ES" sz="2800" b="1" dirty="0" smtClean="0"/>
              <a:t>importante asegurarse </a:t>
            </a:r>
            <a:r>
              <a:rPr lang="es-ES" sz="2800" b="1" dirty="0"/>
              <a:t>de que el equipo se haya aislado </a:t>
            </a:r>
            <a:r>
              <a:rPr lang="es-ES" sz="2800" b="1" dirty="0" smtClean="0"/>
              <a:t>correctamente </a:t>
            </a:r>
            <a:r>
              <a:rPr lang="es-ES" sz="2800" b="1" dirty="0"/>
              <a:t>de las fuentes eléctricas energizadas.</a:t>
            </a:r>
          </a:p>
        </p:txBody>
      </p:sp>
    </p:spTree>
    <p:extLst>
      <p:ext uri="{BB962C8B-B14F-4D97-AF65-F5344CB8AC3E}">
        <p14:creationId xmlns:p14="http://schemas.microsoft.com/office/powerpoint/2010/main" val="3099997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</TotalTime>
  <Words>2899</Words>
  <Application>Microsoft Office PowerPoint</Application>
  <PresentationFormat>Personalizado</PresentationFormat>
  <Paragraphs>437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149</cp:revision>
  <dcterms:created xsi:type="dcterms:W3CDTF">2023-01-24T22:50:25Z</dcterms:created>
  <dcterms:modified xsi:type="dcterms:W3CDTF">2023-04-10T00:59:52Z</dcterms:modified>
</cp:coreProperties>
</file>